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256" r:id="rId2"/>
    <p:sldId id="567" r:id="rId3"/>
    <p:sldId id="259" r:id="rId4"/>
    <p:sldId id="260" r:id="rId5"/>
    <p:sldId id="261" r:id="rId6"/>
    <p:sldId id="561" r:id="rId7"/>
    <p:sldId id="562" r:id="rId8"/>
    <p:sldId id="563" r:id="rId9"/>
    <p:sldId id="268" r:id="rId10"/>
    <p:sldId id="565" r:id="rId11"/>
    <p:sldId id="568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302AA2-3BD9-4DCD-A7F5-420EA9CA6EBC}">
          <p14:sldIdLst>
            <p14:sldId id="256"/>
            <p14:sldId id="567"/>
            <p14:sldId id="259"/>
            <p14:sldId id="260"/>
            <p14:sldId id="261"/>
            <p14:sldId id="561"/>
            <p14:sldId id="562"/>
            <p14:sldId id="563"/>
            <p14:sldId id="268"/>
            <p14:sldId id="565"/>
            <p14:sldId id="568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73B9"/>
    <a:srgbClr val="2253C1"/>
    <a:srgbClr val="29D2CA"/>
    <a:srgbClr val="AFCD7D"/>
    <a:srgbClr val="5A863E"/>
    <a:srgbClr val="00AFB8"/>
    <a:srgbClr val="008086"/>
    <a:srgbClr val="8DB849"/>
    <a:srgbClr val="5AC5AB"/>
    <a:srgbClr val="3CB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4" autoAdjust="0"/>
    <p:restoredTop sz="96374" autoAdjust="0"/>
  </p:normalViewPr>
  <p:slideViewPr>
    <p:cSldViewPr snapToGrid="0">
      <p:cViewPr varScale="1">
        <p:scale>
          <a:sx n="79" d="100"/>
          <a:sy n="79" d="100"/>
        </p:scale>
        <p:origin x="7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271EA-6761-432D-AE90-91029C195C62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A0EF1-833A-4EA0-8DC0-A65C9C6D1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8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79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ED1914B-6AAB-4C8B-9D98-ECFE3A1E84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0583" y="3966950"/>
            <a:ext cx="4850841" cy="2891050"/>
          </a:xfrm>
          <a:prstGeom prst="round2SameRect">
            <a:avLst>
              <a:gd name="adj1" fmla="val 7965"/>
              <a:gd name="adj2" fmla="val 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190500">
            <a:noFill/>
          </a:ln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367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40BD6F64-A9B4-4AA8-969C-13E3576540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5771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7091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99B17AA-C248-8CDA-1504-26EABEDF8F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0531" y="1"/>
            <a:ext cx="329366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9973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375A8E4-318F-5FC5-6AC5-1D2BCC828C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429" y="1246193"/>
            <a:ext cx="2133600" cy="1751007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0B93502B-1092-FD53-2517-C88732A759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6971" y="1246193"/>
            <a:ext cx="2133600" cy="1751007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707F094-88DE-92D5-23E9-FE1431DCC4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8339" y="1246193"/>
            <a:ext cx="2133600" cy="1751007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964DD9CE-21BC-706D-1B4B-9A060FFA2C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49709" y="1246193"/>
            <a:ext cx="2133600" cy="1751007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119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32324E-4BEF-2176-F5FC-8F437BF3DF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429" y="1246193"/>
            <a:ext cx="2133600" cy="1310740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5A132222-8919-CA7A-2894-8B507A5B68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1909" y="1246193"/>
            <a:ext cx="2133600" cy="1310740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9D666056-6940-3353-B273-F96EC9F4FD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429" y="3962400"/>
            <a:ext cx="2133600" cy="1310740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AE0FBBE4-8620-D863-C3BF-CF9276095E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1909" y="3962400"/>
            <a:ext cx="2133600" cy="1310740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482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4357A60-C887-8A1E-B27C-15AC1593E5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429" y="1246194"/>
            <a:ext cx="2133600" cy="5061473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C2EFE6B0-BC96-5EB3-E616-F052C64FD8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60242" y="1246193"/>
            <a:ext cx="2133600" cy="1928807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669E6A0C-8DCB-2C29-F093-E3BB2F7FCD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60242" y="3429000"/>
            <a:ext cx="2133600" cy="2878667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153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529BB205-9916-4B5C-C1C0-3F02F973C0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6971" y="1246194"/>
            <a:ext cx="2133600" cy="5061473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3292B7F5-2BCD-14D1-9DEC-10095E2CF0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4399" y="1246194"/>
            <a:ext cx="2133600" cy="5061473"/>
          </a:xfrm>
          <a:prstGeom prst="roundRect">
            <a:avLst>
              <a:gd name="adj" fmla="val 1065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9985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38BE-0FA2-4D90-82E0-E8C582952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24E88-B2F3-4E90-B252-16809C824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7B195-A77C-46F6-AEDF-E2CA1BB3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1AC96-FB63-4633-AC5C-AD58397B92A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995A7-EAB2-47A2-8EEE-00C70FA9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346F-DE77-4140-870C-81F3EFD04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8A6C-F32A-44FE-AA2E-1CB200A6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4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18DC-99BC-436F-9996-42824F5C0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D22DF-04E2-4775-B7AC-7A0BDBA4E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225FA-318D-4CBE-83B9-A00020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1AC96-FB63-4633-AC5C-AD58397B92A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05D4C-1DE2-4AFA-ABD1-B169BD46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E6C03-6AB3-4ABA-8B8A-0AA02196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8A6C-F32A-44FE-AA2E-1CB200A6F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98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41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0A02BBC-F210-ACF2-B23A-582942E0F2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D51253EC-2EDA-F205-BC09-FCD858230E7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5600" y="1074988"/>
            <a:ext cx="4309888" cy="501453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IMG PNG FILE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78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80F6500-7FBB-E329-AFB1-FDE8E32031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533" y="1380067"/>
            <a:ext cx="2667000" cy="1938867"/>
          </a:xfrm>
          <a:prstGeom prst="roundRect">
            <a:avLst>
              <a:gd name="adj" fmla="val 1011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DCEFDD0-9F3D-7E43-CA87-C94D76F4F9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60033" y="3970867"/>
            <a:ext cx="2667000" cy="1938867"/>
          </a:xfrm>
          <a:prstGeom prst="roundRect">
            <a:avLst>
              <a:gd name="adj" fmla="val 1011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129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EBC8D3-B39F-6F11-E9B1-71408F6C5E91}"/>
              </a:ext>
            </a:extLst>
          </p:cNvPr>
          <p:cNvSpPr/>
          <p:nvPr/>
        </p:nvSpPr>
        <p:spPr>
          <a:xfrm>
            <a:off x="8653955" y="2331962"/>
            <a:ext cx="3131645" cy="3067352"/>
          </a:xfrm>
          <a:prstGeom prst="roundRect">
            <a:avLst>
              <a:gd name="adj" fmla="val 10178"/>
            </a:avLst>
          </a:prstGeom>
          <a:noFill/>
          <a:ln w="142875">
            <a:solidFill>
              <a:srgbClr val="7F5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2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A83CB16-53FE-FC3C-5080-EB1DCC6E28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6102" y="1630360"/>
            <a:ext cx="4121625" cy="3418611"/>
          </a:xfrm>
          <a:prstGeom prst="roundRect">
            <a:avLst>
              <a:gd name="adj" fmla="val 8459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177800">
            <a:noFill/>
          </a:ln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487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8033F60-EAA7-9102-2DBC-D7064ADF23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8305" y="1325638"/>
            <a:ext cx="5000293" cy="2441609"/>
          </a:xfrm>
          <a:prstGeom prst="roundRect">
            <a:avLst>
              <a:gd name="adj" fmla="val 596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990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07D215-AFE3-ACDC-6D4C-961A958C550C}"/>
              </a:ext>
            </a:extLst>
          </p:cNvPr>
          <p:cNvSpPr/>
          <p:nvPr/>
        </p:nvSpPr>
        <p:spPr>
          <a:xfrm>
            <a:off x="8614626" y="4395019"/>
            <a:ext cx="3131645" cy="1663056"/>
          </a:xfrm>
          <a:prstGeom prst="roundRect">
            <a:avLst>
              <a:gd name="adj" fmla="val 10178"/>
            </a:avLst>
          </a:prstGeom>
          <a:noFill/>
          <a:ln w="142875">
            <a:solidFill>
              <a:srgbClr val="7F5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20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6BEF98BD-1B71-6204-03EB-BA579EB7D1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01167" y="3696929"/>
            <a:ext cx="2558563" cy="2079628"/>
          </a:xfrm>
          <a:prstGeom prst="roundRect">
            <a:avLst>
              <a:gd name="adj" fmla="val 890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177800">
            <a:noFill/>
          </a:ln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01840B3-7EC7-8073-0389-D7BE37BC44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01167" y="1396181"/>
            <a:ext cx="2558563" cy="1930740"/>
          </a:xfrm>
          <a:prstGeom prst="roundRect">
            <a:avLst>
              <a:gd name="adj" fmla="val 890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 w="177800">
            <a:noFill/>
          </a:ln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323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8A2E6E-A1FC-471C-84B0-1D15B2B57D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358" y="1279856"/>
            <a:ext cx="3251509" cy="3922595"/>
          </a:xfrm>
          <a:prstGeom prst="roundRect">
            <a:avLst>
              <a:gd name="adj" fmla="val 609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77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AEE985-4047-3FCD-0F2B-598DF07C57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30148" y="1279856"/>
            <a:ext cx="3251509" cy="2242277"/>
          </a:xfrm>
          <a:custGeom>
            <a:avLst/>
            <a:gdLst>
              <a:gd name="connsiteX0" fmla="*/ 306474 w 4877263"/>
              <a:gd name="connsiteY0" fmla="*/ 0 h 3363416"/>
              <a:gd name="connsiteX1" fmla="*/ 4570789 w 4877263"/>
              <a:gd name="connsiteY1" fmla="*/ 0 h 3363416"/>
              <a:gd name="connsiteX2" fmla="*/ 4877263 w 4877263"/>
              <a:gd name="connsiteY2" fmla="*/ 306474 h 3363416"/>
              <a:gd name="connsiteX3" fmla="*/ 4877263 w 4877263"/>
              <a:gd name="connsiteY3" fmla="*/ 3056942 h 3363416"/>
              <a:gd name="connsiteX4" fmla="*/ 4570789 w 4877263"/>
              <a:gd name="connsiteY4" fmla="*/ 3363416 h 3363416"/>
              <a:gd name="connsiteX5" fmla="*/ 2261526 w 4877263"/>
              <a:gd name="connsiteY5" fmla="*/ 3363416 h 3363416"/>
              <a:gd name="connsiteX6" fmla="*/ 2261526 w 4877263"/>
              <a:gd name="connsiteY6" fmla="*/ 2123276 h 3363416"/>
              <a:gd name="connsiteX7" fmla="*/ 1907043 w 4877263"/>
              <a:gd name="connsiteY7" fmla="*/ 1768793 h 3363416"/>
              <a:gd name="connsiteX8" fmla="*/ 0 w 4877263"/>
              <a:gd name="connsiteY8" fmla="*/ 1768793 h 3363416"/>
              <a:gd name="connsiteX9" fmla="*/ 0 w 4877263"/>
              <a:gd name="connsiteY9" fmla="*/ 306474 h 3363416"/>
              <a:gd name="connsiteX10" fmla="*/ 306474 w 4877263"/>
              <a:gd name="connsiteY10" fmla="*/ 0 h 336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7263" h="3363416">
                <a:moveTo>
                  <a:pt x="306474" y="0"/>
                </a:moveTo>
                <a:lnTo>
                  <a:pt x="4570789" y="0"/>
                </a:lnTo>
                <a:cubicBezTo>
                  <a:pt x="4740050" y="0"/>
                  <a:pt x="4877263" y="137213"/>
                  <a:pt x="4877263" y="306474"/>
                </a:cubicBezTo>
                <a:lnTo>
                  <a:pt x="4877263" y="3056942"/>
                </a:lnTo>
                <a:cubicBezTo>
                  <a:pt x="4877263" y="3226203"/>
                  <a:pt x="4740050" y="3363416"/>
                  <a:pt x="4570789" y="3363416"/>
                </a:cubicBezTo>
                <a:lnTo>
                  <a:pt x="2261526" y="3363416"/>
                </a:lnTo>
                <a:lnTo>
                  <a:pt x="2261526" y="2123276"/>
                </a:lnTo>
                <a:cubicBezTo>
                  <a:pt x="2261526" y="1927500"/>
                  <a:pt x="2102819" y="1768793"/>
                  <a:pt x="1907043" y="1768793"/>
                </a:cubicBezTo>
                <a:lnTo>
                  <a:pt x="0" y="1768793"/>
                </a:lnTo>
                <a:lnTo>
                  <a:pt x="0" y="306474"/>
                </a:lnTo>
                <a:cubicBezTo>
                  <a:pt x="0" y="137213"/>
                  <a:pt x="137213" y="0"/>
                  <a:pt x="30647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9A04EF5-6B4B-A283-86D3-355143D381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44305" y="2700897"/>
            <a:ext cx="2370667" cy="2572626"/>
          </a:xfrm>
          <a:prstGeom prst="roundRect">
            <a:avLst>
              <a:gd name="adj" fmla="val 9112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619E608-A3B2-8132-A90A-851A9C7582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36550" y="4005943"/>
            <a:ext cx="2058765" cy="2090056"/>
          </a:xfrm>
          <a:prstGeom prst="roundRect">
            <a:avLst>
              <a:gd name="adj" fmla="val 9112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042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FE332F6-8602-40F6-9048-CF1617D780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687" y="1292728"/>
            <a:ext cx="2043265" cy="2839005"/>
          </a:xfrm>
          <a:prstGeom prst="roundRect">
            <a:avLst>
              <a:gd name="adj" fmla="val 861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911303B-02AD-6AE2-964E-3AB6479B3F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23821" y="3429000"/>
            <a:ext cx="2043265" cy="2839005"/>
          </a:xfrm>
          <a:prstGeom prst="roundRect">
            <a:avLst>
              <a:gd name="adj" fmla="val 861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5255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0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0CEF350-0840-854E-3075-3B3C3CFE0CAB}"/>
              </a:ext>
            </a:extLst>
          </p:cNvPr>
          <p:cNvSpPr/>
          <p:nvPr/>
        </p:nvSpPr>
        <p:spPr>
          <a:xfrm>
            <a:off x="-2517058" y="2517058"/>
            <a:ext cx="7708490" cy="7708490"/>
          </a:xfrm>
          <a:prstGeom prst="ellipse">
            <a:avLst/>
          </a:prstGeom>
          <a:gradFill flip="none" rotWithShape="1">
            <a:gsLst>
              <a:gs pos="0">
                <a:srgbClr val="DF00FF">
                  <a:alpha val="18000"/>
                </a:srgbClr>
              </a:gs>
              <a:gs pos="100000">
                <a:srgbClr val="1A0C31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0BA13A-6FF4-C30F-E61E-C83DF12986FA}"/>
              </a:ext>
            </a:extLst>
          </p:cNvPr>
          <p:cNvSpPr/>
          <p:nvPr/>
        </p:nvSpPr>
        <p:spPr>
          <a:xfrm>
            <a:off x="1481906" y="-3932903"/>
            <a:ext cx="7708490" cy="7708490"/>
          </a:xfrm>
          <a:prstGeom prst="ellipse">
            <a:avLst/>
          </a:prstGeom>
          <a:gradFill flip="none" rotWithShape="1">
            <a:gsLst>
              <a:gs pos="0">
                <a:srgbClr val="00B7E2">
                  <a:alpha val="25000"/>
                </a:srgbClr>
              </a:gs>
              <a:gs pos="100000">
                <a:srgbClr val="1A0C31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484C32-05BA-CCFC-036E-FB70A38FFDD4}"/>
              </a:ext>
            </a:extLst>
          </p:cNvPr>
          <p:cNvSpPr/>
          <p:nvPr/>
        </p:nvSpPr>
        <p:spPr>
          <a:xfrm>
            <a:off x="-4990075" y="-2060268"/>
            <a:ext cx="7708490" cy="7708490"/>
          </a:xfrm>
          <a:prstGeom prst="ellipse">
            <a:avLst/>
          </a:prstGeom>
          <a:gradFill flip="none" rotWithShape="1">
            <a:gsLst>
              <a:gs pos="0">
                <a:srgbClr val="00B7E2">
                  <a:alpha val="25000"/>
                </a:srgbClr>
              </a:gs>
              <a:gs pos="100000">
                <a:srgbClr val="1A0C31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93976F-60E9-6A5C-8074-7A2B27414511}"/>
              </a:ext>
            </a:extLst>
          </p:cNvPr>
          <p:cNvSpPr/>
          <p:nvPr/>
        </p:nvSpPr>
        <p:spPr>
          <a:xfrm>
            <a:off x="7953887" y="-1779639"/>
            <a:ext cx="7708490" cy="7708490"/>
          </a:xfrm>
          <a:prstGeom prst="ellipse">
            <a:avLst/>
          </a:prstGeom>
          <a:gradFill flip="none" rotWithShape="1">
            <a:gsLst>
              <a:gs pos="0">
                <a:srgbClr val="DF00FF">
                  <a:alpha val="18000"/>
                </a:srgbClr>
              </a:gs>
              <a:gs pos="100000">
                <a:srgbClr val="1A0C31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FA6821-4DF1-7090-359F-3530370605C2}"/>
              </a:ext>
            </a:extLst>
          </p:cNvPr>
          <p:cNvSpPr/>
          <p:nvPr/>
        </p:nvSpPr>
        <p:spPr>
          <a:xfrm>
            <a:off x="7638026" y="4052529"/>
            <a:ext cx="7708490" cy="7708490"/>
          </a:xfrm>
          <a:prstGeom prst="ellipse">
            <a:avLst/>
          </a:prstGeom>
          <a:gradFill flip="none" rotWithShape="1">
            <a:gsLst>
              <a:gs pos="0">
                <a:srgbClr val="00B7E2">
                  <a:alpha val="25000"/>
                </a:srgbClr>
              </a:gs>
              <a:gs pos="100000">
                <a:srgbClr val="1A0C31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</p:spTree>
    <p:extLst>
      <p:ext uri="{BB962C8B-B14F-4D97-AF65-F5344CB8AC3E}">
        <p14:creationId xmlns:p14="http://schemas.microsoft.com/office/powerpoint/2010/main" val="4762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60" r:id="rId19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4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2D71AC-D280-432E-A553-15CEA829B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87B90-625C-4843-B421-D1DF6DBF4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9" y="4010677"/>
            <a:ext cx="7781365" cy="319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31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4000">
              <a:srgbClr val="5AC5AB"/>
            </a:gs>
            <a:gs pos="100000">
              <a:srgbClr val="2253C1"/>
            </a:gs>
            <a:gs pos="0">
              <a:srgbClr val="AFCD7D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0059284-29A9-4F06-B059-86821B0F07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" b="1122"/>
          <a:stretch>
            <a:fillRect/>
          </a:stretch>
        </p:blipFill>
        <p:spPr>
          <a:xfrm>
            <a:off x="2316017" y="909436"/>
            <a:ext cx="7166372" cy="3672111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1BA865-2EB3-4FDB-A344-DF8EC1F98C82}"/>
              </a:ext>
            </a:extLst>
          </p:cNvPr>
          <p:cNvSpPr/>
          <p:nvPr/>
        </p:nvSpPr>
        <p:spPr>
          <a:xfrm>
            <a:off x="0" y="26578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ilroy SemiBold"/>
              </a:rPr>
              <a:t>Supercharge Your E-commerce Sales with MobiBox &amp; Shopify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15EFDA-74FB-483B-8ACB-10D0F9BBE960}"/>
              </a:ext>
            </a:extLst>
          </p:cNvPr>
          <p:cNvSpPr txBox="1"/>
          <p:nvPr/>
        </p:nvSpPr>
        <p:spPr>
          <a:xfrm>
            <a:off x="8477250" y="5219976"/>
            <a:ext cx="3171825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ilroy Bold" panose="00000800000000000000" pitchFamily="2" charset="0"/>
              </a:rPr>
              <a:t>No Technical Expertise Needed</a:t>
            </a:r>
            <a:endParaRPr lang="en-ID" b="1" dirty="0">
              <a:solidFill>
                <a:schemeClr val="bg1"/>
              </a:solidFill>
              <a:latin typeface="Gilroy Bold" panose="000008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3D67CC-FB90-478C-9716-5E996C2F98E4}"/>
              </a:ext>
            </a:extLst>
          </p:cNvPr>
          <p:cNvSpPr txBox="1"/>
          <p:nvPr/>
        </p:nvSpPr>
        <p:spPr>
          <a:xfrm>
            <a:off x="8477250" y="5524757"/>
            <a:ext cx="3295649" cy="825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ilroy Light" panose="00000400000000000000" pitchFamily="50" charset="0"/>
              </a:rPr>
              <a:t>Our platform removes technical barriers, making MobiBox and Shopify integration accessible to all store owners.</a:t>
            </a:r>
            <a:endParaRPr lang="en-ID" sz="1067" dirty="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487DA2-BC10-46FB-9901-29078F143CDF}"/>
              </a:ext>
            </a:extLst>
          </p:cNvPr>
          <p:cNvSpPr txBox="1"/>
          <p:nvPr/>
        </p:nvSpPr>
        <p:spPr>
          <a:xfrm>
            <a:off x="4543425" y="5165572"/>
            <a:ext cx="309549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ilroy Bold" panose="00000800000000000000" pitchFamily="2" charset="0"/>
              </a:rPr>
              <a:t>Boost Sales &amp; Growth</a:t>
            </a:r>
            <a:endParaRPr lang="en-ID" b="1" dirty="0">
              <a:solidFill>
                <a:schemeClr val="bg1"/>
              </a:solidFill>
              <a:latin typeface="Gilroy Bold" panose="000008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AB254B-908F-4379-B214-DED9E2770C6F}"/>
              </a:ext>
            </a:extLst>
          </p:cNvPr>
          <p:cNvSpPr txBox="1"/>
          <p:nvPr/>
        </p:nvSpPr>
        <p:spPr>
          <a:xfrm>
            <a:off x="4419600" y="5470353"/>
            <a:ext cx="3295649" cy="82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ilroy Light" panose="00000400000000000000" pitchFamily="50" charset="0"/>
              </a:rPr>
              <a:t>With clear insights into affiliate performance, you can expand your partner network and drive sales.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AA36B5-DDFB-4806-9F67-0EDB487C4C5D}"/>
              </a:ext>
            </a:extLst>
          </p:cNvPr>
          <p:cNvSpPr txBox="1"/>
          <p:nvPr/>
        </p:nvSpPr>
        <p:spPr>
          <a:xfrm>
            <a:off x="676007" y="5158245"/>
            <a:ext cx="281966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Gilroy Bold" panose="00000800000000000000" pitchFamily="2" charset="0"/>
              </a:rPr>
              <a:t>Effortless Affiliate Tracking</a:t>
            </a:r>
            <a:endParaRPr lang="en-ID" sz="1600" b="1" dirty="0">
              <a:solidFill>
                <a:schemeClr val="bg1"/>
              </a:solidFill>
              <a:latin typeface="Gilroy Bold" panose="000008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36BEBA-0257-4624-B37A-A1A446BD4E4D}"/>
              </a:ext>
            </a:extLst>
          </p:cNvPr>
          <p:cNvSpPr txBox="1"/>
          <p:nvPr/>
        </p:nvSpPr>
        <p:spPr>
          <a:xfrm>
            <a:off x="781050" y="5463026"/>
            <a:ext cx="2714625" cy="82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ilroy Light" panose="00000400000000000000" pitchFamily="50" charset="0"/>
              </a:rPr>
              <a:t>MobiBox integrates with your Shopify store, allowing you to track affiliate campaigns and their impact on sales.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4814119-430E-4510-AB1B-A1E8059C5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5051" y="4688571"/>
            <a:ext cx="397586" cy="39758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06A6FEA-35F4-4ED5-9ED4-C44F784E4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9203" y="4733938"/>
            <a:ext cx="397586" cy="3975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2D0EF60-2C2B-46F8-9EC1-DF08BB4FE3E6}"/>
              </a:ext>
            </a:extLst>
          </p:cNvPr>
          <p:cNvGrpSpPr/>
          <p:nvPr/>
        </p:nvGrpSpPr>
        <p:grpSpPr>
          <a:xfrm>
            <a:off x="9880375" y="4713201"/>
            <a:ext cx="489398" cy="452158"/>
            <a:chOff x="9909362" y="4610288"/>
            <a:chExt cx="600787" cy="555071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DB5BB10-F2AE-4637-9819-E29E0EFD0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09362" y="4760489"/>
              <a:ext cx="401579" cy="40487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4C5DA9F9-3512-4F1A-9C0A-B4EC93E53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66362" y="4610288"/>
              <a:ext cx="243787" cy="245785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83115E80-121B-4166-8761-CDC73463E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47907" y="4887364"/>
              <a:ext cx="162242" cy="163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896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4000">
              <a:srgbClr val="5AC5AB"/>
            </a:gs>
            <a:gs pos="100000">
              <a:srgbClr val="2253C1"/>
            </a:gs>
            <a:gs pos="0">
              <a:srgbClr val="AFCD7D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FDD012-F692-4134-97DE-5E5ADF2B769F}"/>
              </a:ext>
            </a:extLst>
          </p:cNvPr>
          <p:cNvSpPr/>
          <p:nvPr/>
        </p:nvSpPr>
        <p:spPr>
          <a:xfrm>
            <a:off x="0" y="4753587"/>
            <a:ext cx="12192000" cy="2104414"/>
          </a:xfrm>
          <a:prstGeom prst="rect">
            <a:avLst/>
          </a:prstGeom>
          <a:solidFill>
            <a:srgbClr val="225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78F58C-6808-4280-BAD6-BE74EE01AF21}"/>
              </a:ext>
            </a:extLst>
          </p:cNvPr>
          <p:cNvSpPr txBox="1"/>
          <p:nvPr/>
        </p:nvSpPr>
        <p:spPr>
          <a:xfrm>
            <a:off x="2118772" y="1805169"/>
            <a:ext cx="26318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ogle Sans"/>
              </a:rPr>
              <a:t>Gets you the results you want from your marketing (e.g., more sales).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2DB51FF-1086-4D72-A492-556B94EEA7F9}"/>
              </a:ext>
            </a:extLst>
          </p:cNvPr>
          <p:cNvSpPr/>
          <p:nvPr/>
        </p:nvSpPr>
        <p:spPr>
          <a:xfrm flipV="1">
            <a:off x="1914525" y="1930825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6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C9492B-7D2D-40BC-92FB-710AA6DE3E97}"/>
              </a:ext>
            </a:extLst>
          </p:cNvPr>
          <p:cNvSpPr txBox="1"/>
          <p:nvPr/>
        </p:nvSpPr>
        <p:spPr>
          <a:xfrm>
            <a:off x="4985798" y="1805934"/>
            <a:ext cx="2451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ogle Sans"/>
              </a:rPr>
              <a:t>Helps you plan your marketing campaigns for success.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14DC1F4-ECB0-40CE-9A6A-4FDEC3B943D6}"/>
              </a:ext>
            </a:extLst>
          </p:cNvPr>
          <p:cNvSpPr/>
          <p:nvPr/>
        </p:nvSpPr>
        <p:spPr>
          <a:xfrm flipV="1">
            <a:off x="4791075" y="1844217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60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32E5AD-F3F9-46D1-B88A-5F1A3F76060D}"/>
              </a:ext>
            </a:extLst>
          </p:cNvPr>
          <p:cNvSpPr txBox="1"/>
          <p:nvPr/>
        </p:nvSpPr>
        <p:spPr>
          <a:xfrm>
            <a:off x="1990725" y="315721"/>
            <a:ext cx="7915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chemeClr val="bg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What Makes MobiBox Unique?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FD29AE-121C-4921-8B3C-ABA005D281C2}"/>
              </a:ext>
            </a:extLst>
          </p:cNvPr>
          <p:cNvSpPr txBox="1"/>
          <p:nvPr/>
        </p:nvSpPr>
        <p:spPr>
          <a:xfrm>
            <a:off x="7631675" y="1805169"/>
            <a:ext cx="2451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ogle Sans"/>
              </a:rPr>
              <a:t>Provides 24/7 support from experts.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AC3AF5F-53B4-45B0-A680-4CD3CB406CB0}"/>
              </a:ext>
            </a:extLst>
          </p:cNvPr>
          <p:cNvSpPr/>
          <p:nvPr/>
        </p:nvSpPr>
        <p:spPr>
          <a:xfrm flipV="1">
            <a:off x="7436952" y="1843452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60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3EB21B-A1D3-434E-94A0-5E4E81557A7A}"/>
              </a:ext>
            </a:extLst>
          </p:cNvPr>
          <p:cNvSpPr txBox="1"/>
          <p:nvPr/>
        </p:nvSpPr>
        <p:spPr>
          <a:xfrm>
            <a:off x="2118772" y="3168007"/>
            <a:ext cx="26318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ogle Sans"/>
              </a:rPr>
              <a:t>Has a dedicated team to assist you anywhere in the world.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E927A22-9A71-47A3-8C1D-C928A777A32E}"/>
              </a:ext>
            </a:extLst>
          </p:cNvPr>
          <p:cNvSpPr/>
          <p:nvPr/>
        </p:nvSpPr>
        <p:spPr>
          <a:xfrm flipV="1">
            <a:off x="1914525" y="3293663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60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2187F3-0DC9-4612-9AAA-A1F8D6DD9309}"/>
              </a:ext>
            </a:extLst>
          </p:cNvPr>
          <p:cNvSpPr txBox="1"/>
          <p:nvPr/>
        </p:nvSpPr>
        <p:spPr>
          <a:xfrm>
            <a:off x="4985798" y="3168772"/>
            <a:ext cx="21350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ogle Sans"/>
              </a:rPr>
              <a:t>Gives you access to easy-to-use tracking tools.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C272398-8AB3-45D4-94CB-B7C77C1B7764}"/>
              </a:ext>
            </a:extLst>
          </p:cNvPr>
          <p:cNvSpPr/>
          <p:nvPr/>
        </p:nvSpPr>
        <p:spPr>
          <a:xfrm flipV="1">
            <a:off x="4791075" y="3207055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60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D7CB7E-8A22-4980-99B7-9FEE6F714D39}"/>
              </a:ext>
            </a:extLst>
          </p:cNvPr>
          <p:cNvSpPr txBox="1"/>
          <p:nvPr/>
        </p:nvSpPr>
        <p:spPr>
          <a:xfrm>
            <a:off x="7631675" y="3168007"/>
            <a:ext cx="2451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ogle Sans"/>
              </a:rPr>
              <a:t>Lets you manage your marketing across different platforms.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BD2C6B5-A0E8-4790-B432-F8E53AB76B31}"/>
              </a:ext>
            </a:extLst>
          </p:cNvPr>
          <p:cNvSpPr/>
          <p:nvPr/>
        </p:nvSpPr>
        <p:spPr>
          <a:xfrm flipV="1">
            <a:off x="7436952" y="3206290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600">
              <a:solidFill>
                <a:schemeClr val="bg1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34F21E4-83AE-41D2-A95C-DC73399D6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/>
          <a:stretch/>
        </p:blipFill>
        <p:spPr>
          <a:xfrm>
            <a:off x="2905126" y="5953179"/>
            <a:ext cx="1752600" cy="5713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5CAE4F6-9CDE-45AF-AFA5-2F0BB021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4" y="5980152"/>
            <a:ext cx="2204421" cy="56212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00E9184-124B-4764-A3D1-45E024EC5618}"/>
              </a:ext>
            </a:extLst>
          </p:cNvPr>
          <p:cNvSpPr txBox="1"/>
          <p:nvPr/>
        </p:nvSpPr>
        <p:spPr>
          <a:xfrm>
            <a:off x="398462" y="4879915"/>
            <a:ext cx="1109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spc="-150" dirty="0">
                <a:solidFill>
                  <a:schemeClr val="bg1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Brands That Trust Our Technology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284D5ED-9F3B-4974-9B86-A4AC29847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43" y="5293161"/>
            <a:ext cx="2805885" cy="210441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4BAFF7-91B3-43D3-AA89-4360F758D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20" y="5740945"/>
            <a:ext cx="1509257" cy="8357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7B27EED-8854-4CFB-8E2A-99E6C51B8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86" y="5980152"/>
            <a:ext cx="2628991" cy="6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1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7;p36">
            <a:extLst>
              <a:ext uri="{FF2B5EF4-FFF2-40B4-BE49-F238E27FC236}">
                <a16:creationId xmlns:a16="http://schemas.microsoft.com/office/drawing/2014/main" id="{D92A04FC-5FE7-4B16-9D27-19D9D59E97F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06753D-E29E-4BF7-AE6B-760A554645FE}"/>
              </a:ext>
            </a:extLst>
          </p:cNvPr>
          <p:cNvSpPr/>
          <p:nvPr/>
        </p:nvSpPr>
        <p:spPr>
          <a:xfrm>
            <a:off x="956733" y="279400"/>
            <a:ext cx="1778000" cy="1049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8D7DF5-2334-4FC0-A311-A85B358B8AC4}"/>
              </a:ext>
            </a:extLst>
          </p:cNvPr>
          <p:cNvSpPr/>
          <p:nvPr/>
        </p:nvSpPr>
        <p:spPr>
          <a:xfrm>
            <a:off x="10227733" y="279400"/>
            <a:ext cx="1625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BF848-AB5D-4B28-A193-FCC149B21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2" y="1074588"/>
            <a:ext cx="5136621" cy="228667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71A83C-916A-4231-B15F-780BE1E5B24C}"/>
              </a:ext>
            </a:extLst>
          </p:cNvPr>
          <p:cNvSpPr/>
          <p:nvPr/>
        </p:nvSpPr>
        <p:spPr>
          <a:xfrm>
            <a:off x="6208712" y="2990544"/>
            <a:ext cx="5644621" cy="3288553"/>
          </a:xfrm>
          <a:prstGeom prst="roundRect">
            <a:avLst/>
          </a:prstGeom>
          <a:solidFill>
            <a:srgbClr val="6FA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8072B-ABF4-45DA-8E34-F2A9BEB3F649}"/>
              </a:ext>
            </a:extLst>
          </p:cNvPr>
          <p:cNvSpPr txBox="1"/>
          <p:nvPr/>
        </p:nvSpPr>
        <p:spPr>
          <a:xfrm>
            <a:off x="6705668" y="3232109"/>
            <a:ext cx="49683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-150" dirty="0">
                <a:solidFill>
                  <a:schemeClr val="bg1"/>
                </a:solidFill>
                <a:latin typeface="Gilroy ExtraBold" panose="00000900000000000000" pitchFamily="50" charset="0"/>
                <a:cs typeface="Helvetica World" panose="020B0800040000020004" pitchFamily="34" charset="0"/>
              </a:rPr>
              <a:t>THANK</a:t>
            </a:r>
          </a:p>
          <a:p>
            <a:r>
              <a:rPr lang="en-US" sz="9600" b="1" spc="-150" dirty="0">
                <a:solidFill>
                  <a:schemeClr val="bg1"/>
                </a:solidFill>
                <a:latin typeface="Gilroy ExtraBold" panose="00000900000000000000" pitchFamily="50" charset="0"/>
                <a:cs typeface="Helvetica World" panose="020B08000400000200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4390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D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E9A9B578-6A79-4BD9-81DF-84B4F0083BAC}"/>
              </a:ext>
            </a:extLst>
          </p:cNvPr>
          <p:cNvSpPr txBox="1"/>
          <p:nvPr/>
        </p:nvSpPr>
        <p:spPr>
          <a:xfrm>
            <a:off x="3475614" y="315721"/>
            <a:ext cx="5270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chemeClr val="bg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Mission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CBAAE1B-8398-4E24-9370-54A811930F5E}"/>
              </a:ext>
            </a:extLst>
          </p:cNvPr>
          <p:cNvSpPr/>
          <p:nvPr/>
        </p:nvSpPr>
        <p:spPr>
          <a:xfrm>
            <a:off x="2636919" y="1662000"/>
            <a:ext cx="6830153" cy="3680275"/>
          </a:xfrm>
          <a:prstGeom prst="roundRect">
            <a:avLst>
              <a:gd name="adj" fmla="val 4793"/>
            </a:avLst>
          </a:prstGeom>
          <a:solidFill>
            <a:srgbClr val="3B73B9"/>
          </a:solidFill>
          <a:ln w="127000">
            <a:solidFill>
              <a:srgbClr val="2253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Clr>
                <a:srgbClr val="29D2C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Gilroy Light" panose="00000400000000000000" pitchFamily="50" charset="0"/>
              </a:rPr>
              <a:t>We help e-commerce businesses </a:t>
            </a:r>
          </a:p>
          <a:p>
            <a:pPr algn="ctr">
              <a:buClr>
                <a:srgbClr val="29D2CA"/>
              </a:buClr>
            </a:pPr>
            <a:r>
              <a:rPr lang="en-US" sz="2400" b="1" dirty="0">
                <a:latin typeface="Gilroy Bold" panose="00000800000000000000" pitchFamily="2" charset="0"/>
              </a:rPr>
              <a:t>grow, expand, &amp; scale</a:t>
            </a:r>
            <a:r>
              <a:rPr lang="en-US" sz="2400" dirty="0">
                <a:latin typeface="Gilroy Light" panose="00000400000000000000" pitchFamily="50" charset="0"/>
              </a:rPr>
              <a:t>.</a:t>
            </a:r>
          </a:p>
          <a:p>
            <a:pPr algn="ctr">
              <a:buClr>
                <a:srgbClr val="29D2CA"/>
              </a:buClr>
            </a:pPr>
            <a:endParaRPr lang="en-US" sz="2400" dirty="0">
              <a:latin typeface="Gilroy Light" panose="00000400000000000000" pitchFamily="50" charset="0"/>
            </a:endParaRPr>
          </a:p>
          <a:p>
            <a:pPr marL="342900" indent="-342900" algn="ctr">
              <a:buClr>
                <a:srgbClr val="29D2C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Gilroy Light" panose="00000400000000000000" pitchFamily="50" charset="0"/>
              </a:rPr>
              <a:t>We use </a:t>
            </a:r>
            <a:r>
              <a:rPr lang="en-US" sz="2400" dirty="0">
                <a:latin typeface="Gilroy Bold" panose="00000800000000000000" pitchFamily="2" charset="0"/>
              </a:rPr>
              <a:t>AI to simplify and automate marketing &amp; advertising </a:t>
            </a:r>
            <a:r>
              <a:rPr lang="en-US" sz="2400" dirty="0">
                <a:latin typeface="Gilroy Light" panose="00000400000000000000" pitchFamily="50" charset="0"/>
              </a:rPr>
              <a:t>tasks.</a:t>
            </a:r>
          </a:p>
          <a:p>
            <a:pPr marL="342900" indent="-342900" algn="ctr">
              <a:buClr>
                <a:srgbClr val="29D2CA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Gilroy Light" panose="00000400000000000000" pitchFamily="50" charset="0"/>
            </a:endParaRPr>
          </a:p>
          <a:p>
            <a:pPr marL="342900" indent="-342900" algn="ctr">
              <a:buClr>
                <a:srgbClr val="29D2CA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Gilroy Light" panose="00000400000000000000" pitchFamily="50" charset="0"/>
              </a:rPr>
              <a:t>We provide </a:t>
            </a:r>
            <a:r>
              <a:rPr lang="en-US" sz="2400" dirty="0">
                <a:latin typeface="Gilroy Bold" panose="00000800000000000000" pitchFamily="2" charset="0"/>
              </a:rPr>
              <a:t>tracking tools &amp; integrations </a:t>
            </a:r>
            <a:r>
              <a:rPr lang="en-US" sz="2400" dirty="0">
                <a:latin typeface="Gilroy Light" panose="00000400000000000000" pitchFamily="50" charset="0"/>
              </a:rPr>
              <a:t>with affiliates to boost sales.</a:t>
            </a:r>
          </a:p>
          <a:p>
            <a:pPr algn="ctr"/>
            <a:endParaRPr lang="en-US" sz="2400" dirty="0">
              <a:latin typeface="Gilroy Light" panose="00000400000000000000" pitchFamily="50" charset="0"/>
              <a:cs typeface="Helvetica World" panose="020B08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2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5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8;p18">
            <a:extLst>
              <a:ext uri="{FF2B5EF4-FFF2-40B4-BE49-F238E27FC236}">
                <a16:creationId xmlns:a16="http://schemas.microsoft.com/office/drawing/2014/main" id="{7F23C62C-C82E-442D-9516-AA3543586E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DE07B1-C02C-4759-AEFF-D69DFE9BF694}"/>
              </a:ext>
            </a:extLst>
          </p:cNvPr>
          <p:cNvSpPr/>
          <p:nvPr/>
        </p:nvSpPr>
        <p:spPr>
          <a:xfrm>
            <a:off x="2492186" y="574737"/>
            <a:ext cx="7207623" cy="636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0C6554-14EE-4C92-AA4D-64E0275E7B35}"/>
              </a:ext>
            </a:extLst>
          </p:cNvPr>
          <p:cNvSpPr txBox="1"/>
          <p:nvPr/>
        </p:nvSpPr>
        <p:spPr>
          <a:xfrm>
            <a:off x="3477364" y="305466"/>
            <a:ext cx="4882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rgbClr val="2253C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Challenges You Face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6A7DAA-B2F5-49CF-B176-CEF41EAB35F5}"/>
              </a:ext>
            </a:extLst>
          </p:cNvPr>
          <p:cNvGrpSpPr/>
          <p:nvPr/>
        </p:nvGrpSpPr>
        <p:grpSpPr>
          <a:xfrm>
            <a:off x="11429607" y="6052857"/>
            <a:ext cx="690283" cy="690283"/>
            <a:chOff x="11405794" y="6024282"/>
            <a:chExt cx="690283" cy="69028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A5EC668-7AD2-440E-8256-AEC8CD35D583}"/>
                </a:ext>
              </a:extLst>
            </p:cNvPr>
            <p:cNvSpPr/>
            <p:nvPr/>
          </p:nvSpPr>
          <p:spPr>
            <a:xfrm>
              <a:off x="11405794" y="6024282"/>
              <a:ext cx="690283" cy="6902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7973C4-0F05-4865-8C14-9DFB342A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3812" y="6176010"/>
              <a:ext cx="585285" cy="39248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BB30884-FC66-401E-A792-77730FA4DA54}"/>
              </a:ext>
            </a:extLst>
          </p:cNvPr>
          <p:cNvSpPr/>
          <p:nvPr/>
        </p:nvSpPr>
        <p:spPr>
          <a:xfrm>
            <a:off x="2682240" y="0"/>
            <a:ext cx="1087120" cy="28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FEC4A3-CC5F-4FEC-BD08-3010A3BB8CE0}"/>
              </a:ext>
            </a:extLst>
          </p:cNvPr>
          <p:cNvSpPr/>
          <p:nvPr/>
        </p:nvSpPr>
        <p:spPr>
          <a:xfrm>
            <a:off x="188642" y="873760"/>
            <a:ext cx="2167070" cy="180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CB21E3-63CD-46FB-A560-D2485936D389}"/>
              </a:ext>
            </a:extLst>
          </p:cNvPr>
          <p:cNvSpPr/>
          <p:nvPr/>
        </p:nvSpPr>
        <p:spPr>
          <a:xfrm rot="18152080">
            <a:off x="1880390" y="357514"/>
            <a:ext cx="1087120" cy="28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6038E05-00F8-4DE0-94D2-71337752C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876" y="2116348"/>
            <a:ext cx="3488391" cy="93503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2CC4827-5AF5-431D-9492-78700A2E7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877" y="3410387"/>
            <a:ext cx="3488391" cy="93503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4C58DB4-8A35-42CB-AD97-59FBC541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876" y="4666676"/>
            <a:ext cx="3488391" cy="93503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9DCB0B5-5396-4E63-8FCC-102D77CB0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527934" y="2116346"/>
            <a:ext cx="3787765" cy="93503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127503-932E-47F7-B4FC-12889C446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527933" y="3410386"/>
            <a:ext cx="3787765" cy="93503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D2ADFF0-9AAD-45E6-9B70-C271919D4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527933" y="4666675"/>
            <a:ext cx="3787765" cy="93503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9622B3F-942E-4E1B-862B-7EE1A8DBA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270" y="2338103"/>
            <a:ext cx="425117" cy="50408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430DCE4-2B15-414A-8B93-44549542C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6299" y="3621887"/>
            <a:ext cx="513589" cy="5135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D2DB38-7C7B-4359-8B72-EDF372AB83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6270" y="4877383"/>
            <a:ext cx="513618" cy="5136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69F993A-EAE5-4544-9432-FCD9C94B4D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63502" y="2401236"/>
            <a:ext cx="286136" cy="44095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F14F128-C733-4711-A983-A4A111250A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26049" y="3662959"/>
            <a:ext cx="526613" cy="42988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DFFCC97-785B-4AAC-9160-C574A200F0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26049" y="4877383"/>
            <a:ext cx="518792" cy="5187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920956-A4D3-4F31-B58B-81B04338DB27}"/>
              </a:ext>
            </a:extLst>
          </p:cNvPr>
          <p:cNvSpPr txBox="1"/>
          <p:nvPr/>
        </p:nvSpPr>
        <p:spPr>
          <a:xfrm>
            <a:off x="1499502" y="2324929"/>
            <a:ext cx="2622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Creating and optimizing campaigns </a:t>
            </a:r>
            <a:r>
              <a:rPr lang="en-US" sz="1400" b="1" dirty="0">
                <a:solidFill>
                  <a:schemeClr val="bg1"/>
                </a:solidFill>
                <a:latin typeface="Gilroy Bold" panose="00000800000000000000" pitchFamily="2" charset="0"/>
              </a:rPr>
              <a:t>manually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.</a:t>
            </a:r>
            <a:endParaRPr lang="en-US" sz="1300" b="1" dirty="0">
              <a:solidFill>
                <a:schemeClr val="bg1"/>
              </a:solidFill>
              <a:latin typeface="Gilroy Light" panose="00000400000000000000" pitchFamily="50" charset="0"/>
              <a:cs typeface="Helvetica World" panose="020B08000400000200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9B986D-9CB3-4191-A9BC-8828B307806E}"/>
              </a:ext>
            </a:extLst>
          </p:cNvPr>
          <p:cNvSpPr txBox="1"/>
          <p:nvPr/>
        </p:nvSpPr>
        <p:spPr>
          <a:xfrm>
            <a:off x="1494615" y="3616407"/>
            <a:ext cx="2564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Using </a:t>
            </a: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multiple tools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and managing lots of data.</a:t>
            </a:r>
            <a:endParaRPr lang="en-US" sz="1300" b="1" dirty="0">
              <a:solidFill>
                <a:schemeClr val="bg1"/>
              </a:solidFill>
              <a:latin typeface="Gilroy Light" panose="00000400000000000000" pitchFamily="50" charset="0"/>
              <a:cs typeface="Helvetica World" panose="020B08000400000200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0B540F-B392-47A4-B5D3-D0F2A1F65F09}"/>
              </a:ext>
            </a:extLst>
          </p:cNvPr>
          <p:cNvSpPr txBox="1"/>
          <p:nvPr/>
        </p:nvSpPr>
        <p:spPr>
          <a:xfrm>
            <a:off x="1494615" y="4816880"/>
            <a:ext cx="276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Analyzing campaigns across </a:t>
            </a: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different platforms</a:t>
            </a:r>
            <a:endParaRPr lang="en-US" sz="1300" b="1" dirty="0">
              <a:solidFill>
                <a:schemeClr val="bg1"/>
              </a:solidFill>
              <a:latin typeface="Gilroy Bold" panose="00000800000000000000" pitchFamily="2" charset="0"/>
              <a:cs typeface="Helvetica World" panose="020B08000400000200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1B254A-B6C1-481C-ABE3-A195CED2C9D0}"/>
              </a:ext>
            </a:extLst>
          </p:cNvPr>
          <p:cNvSpPr txBox="1"/>
          <p:nvPr/>
        </p:nvSpPr>
        <p:spPr>
          <a:xfrm>
            <a:off x="8365121" y="2324929"/>
            <a:ext cx="31125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Setting up and analyzing experiments takes </a:t>
            </a:r>
            <a:r>
              <a:rPr lang="en-US" sz="1300" b="1" dirty="0">
                <a:solidFill>
                  <a:schemeClr val="bg1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time</a:t>
            </a:r>
            <a:r>
              <a:rPr lang="en-US" sz="1300" b="1" dirty="0">
                <a:solidFill>
                  <a:schemeClr val="bg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36A0BC-5F4C-4AC8-9AB4-97A8ECC4EA4D}"/>
              </a:ext>
            </a:extLst>
          </p:cNvPr>
          <p:cNvSpPr txBox="1"/>
          <p:nvPr/>
        </p:nvSpPr>
        <p:spPr>
          <a:xfrm>
            <a:off x="8360234" y="3612806"/>
            <a:ext cx="26506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Teams working in isolation with</a:t>
            </a:r>
            <a:r>
              <a:rPr lang="en-US" sz="1300" b="1" dirty="0">
                <a:solidFill>
                  <a:schemeClr val="bg1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 fragmented information</a:t>
            </a:r>
            <a:r>
              <a:rPr lang="en-US" sz="1300" b="1" dirty="0">
                <a:solidFill>
                  <a:schemeClr val="bg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D6B56F-94F3-4C57-822C-6F21E77E874B}"/>
              </a:ext>
            </a:extLst>
          </p:cNvPr>
          <p:cNvSpPr txBox="1"/>
          <p:nvPr/>
        </p:nvSpPr>
        <p:spPr>
          <a:xfrm>
            <a:off x="8360234" y="4893208"/>
            <a:ext cx="306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Delegating tasks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and managing workflows.</a:t>
            </a:r>
          </a:p>
        </p:txBody>
      </p:sp>
    </p:spTree>
    <p:extLst>
      <p:ext uri="{BB962C8B-B14F-4D97-AF65-F5344CB8AC3E}">
        <p14:creationId xmlns:p14="http://schemas.microsoft.com/office/powerpoint/2010/main" val="2466658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5;p19">
            <a:extLst>
              <a:ext uri="{FF2B5EF4-FFF2-40B4-BE49-F238E27FC236}">
                <a16:creationId xmlns:a16="http://schemas.microsoft.com/office/drawing/2014/main" id="{1B6F2979-1F95-4B01-8745-E0364FF455E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AB21AC9-2163-4D07-B7DF-1A8D67D67A4C}"/>
              </a:ext>
            </a:extLst>
          </p:cNvPr>
          <p:cNvGrpSpPr/>
          <p:nvPr/>
        </p:nvGrpSpPr>
        <p:grpSpPr>
          <a:xfrm>
            <a:off x="11429607" y="6052857"/>
            <a:ext cx="690283" cy="690283"/>
            <a:chOff x="11405794" y="6024282"/>
            <a:chExt cx="690283" cy="69028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DF95033-D70A-4B2E-BDDD-6B72B49F8F0B}"/>
                </a:ext>
              </a:extLst>
            </p:cNvPr>
            <p:cNvSpPr/>
            <p:nvPr/>
          </p:nvSpPr>
          <p:spPr>
            <a:xfrm>
              <a:off x="11405794" y="6024282"/>
              <a:ext cx="690283" cy="6902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44B784-7B4C-476D-991C-D15CFD50A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3812" y="6176010"/>
              <a:ext cx="585285" cy="392485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16E37CF-5675-453E-911F-9EFF636E479F}"/>
              </a:ext>
            </a:extLst>
          </p:cNvPr>
          <p:cNvSpPr/>
          <p:nvPr/>
        </p:nvSpPr>
        <p:spPr>
          <a:xfrm>
            <a:off x="2492186" y="285078"/>
            <a:ext cx="7207623" cy="1183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78999E-0998-4D67-8681-6FB74CE8C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840" y="1812609"/>
            <a:ext cx="3616960" cy="10210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767C15-CFFA-4330-80CA-6A20CC877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840" y="3157315"/>
            <a:ext cx="3616960" cy="102101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A253837-428A-47AE-9E38-E320E6622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840" y="4403409"/>
            <a:ext cx="3616960" cy="102101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2B3DE27-1589-4C6F-BC6B-27BE6E94D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816662" y="1812609"/>
            <a:ext cx="3616960" cy="102101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1EB6BA-E541-4B75-8507-9832C3A1A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816662" y="3157315"/>
            <a:ext cx="3616960" cy="102101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35D4D61-267A-48FA-A202-3546F8DA1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816662" y="4403409"/>
            <a:ext cx="3616960" cy="10210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1E75F7-7BD7-4AAD-9DC3-511729C2C8C8}"/>
              </a:ext>
            </a:extLst>
          </p:cNvPr>
          <p:cNvSpPr txBox="1"/>
          <p:nvPr/>
        </p:nvSpPr>
        <p:spPr>
          <a:xfrm>
            <a:off x="586771" y="2186921"/>
            <a:ext cx="3328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More personalized and </a:t>
            </a: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relevant content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 for each consumer.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94A5A9-E3A5-456E-AD57-B18B2AA16117}"/>
              </a:ext>
            </a:extLst>
          </p:cNvPr>
          <p:cNvSpPr txBox="1"/>
          <p:nvPr/>
        </p:nvSpPr>
        <p:spPr>
          <a:xfrm>
            <a:off x="584328" y="3207937"/>
            <a:ext cx="2859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1FFF9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Data Analysis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94AF52-8EBF-4B71-9CFF-C5440D932B11}"/>
              </a:ext>
            </a:extLst>
          </p:cNvPr>
          <p:cNvSpPr txBox="1"/>
          <p:nvPr/>
        </p:nvSpPr>
        <p:spPr>
          <a:xfrm>
            <a:off x="586772" y="3509959"/>
            <a:ext cx="333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Analyze large amounts of data quickly, leading to </a:t>
            </a: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better decisions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D9DE18-2892-47E3-9D68-A1B5FBF5782C}"/>
              </a:ext>
            </a:extLst>
          </p:cNvPr>
          <p:cNvSpPr txBox="1"/>
          <p:nvPr/>
        </p:nvSpPr>
        <p:spPr>
          <a:xfrm>
            <a:off x="578583" y="4438269"/>
            <a:ext cx="2859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1FFF9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Content Creation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32931C-9738-4C6C-912A-CDFE6F5E0E1E}"/>
              </a:ext>
            </a:extLst>
          </p:cNvPr>
          <p:cNvSpPr txBox="1"/>
          <p:nvPr/>
        </p:nvSpPr>
        <p:spPr>
          <a:xfrm>
            <a:off x="581027" y="4740291"/>
            <a:ext cx="333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Create diverse content like blogs and social media posts, </a:t>
            </a: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saving time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B7E4A1-439F-4A74-B9C9-297667BF8FCE}"/>
              </a:ext>
            </a:extLst>
          </p:cNvPr>
          <p:cNvSpPr txBox="1"/>
          <p:nvPr/>
        </p:nvSpPr>
        <p:spPr>
          <a:xfrm>
            <a:off x="8400990" y="1884899"/>
            <a:ext cx="2859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81FFF9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Programmatic Advertising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BAEC4C-8520-4DD1-ACBA-F2EC02CDE3D5}"/>
              </a:ext>
            </a:extLst>
          </p:cNvPr>
          <p:cNvSpPr txBox="1"/>
          <p:nvPr/>
        </p:nvSpPr>
        <p:spPr>
          <a:xfrm>
            <a:off x="7813983" y="2186921"/>
            <a:ext cx="3446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Improves ad buying precision, </a:t>
            </a: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showing more relevant ads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to consumers.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5DB3F3-5A83-4B2D-8CA6-D4B907EF7DBD}"/>
              </a:ext>
            </a:extLst>
          </p:cNvPr>
          <p:cNvSpPr txBox="1"/>
          <p:nvPr/>
        </p:nvSpPr>
        <p:spPr>
          <a:xfrm>
            <a:off x="8397508" y="3207937"/>
            <a:ext cx="2859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81FFF9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SEM Optimization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937702-752F-42A0-9351-7C539AAE3731}"/>
              </a:ext>
            </a:extLst>
          </p:cNvPr>
          <p:cNvSpPr txBox="1"/>
          <p:nvPr/>
        </p:nvSpPr>
        <p:spPr>
          <a:xfrm>
            <a:off x="7953374" y="3509959"/>
            <a:ext cx="3310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Automate and improve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 search engine marketing practices.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CE23E3-F479-42FC-8E90-80E9A3D98640}"/>
              </a:ext>
            </a:extLst>
          </p:cNvPr>
          <p:cNvSpPr txBox="1"/>
          <p:nvPr/>
        </p:nvSpPr>
        <p:spPr>
          <a:xfrm>
            <a:off x="8395245" y="4438269"/>
            <a:ext cx="2859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81FFF9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Market Insights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12AFD2-A6CE-4D46-86BB-097B992344A2}"/>
              </a:ext>
            </a:extLst>
          </p:cNvPr>
          <p:cNvSpPr txBox="1"/>
          <p:nvPr/>
        </p:nvSpPr>
        <p:spPr>
          <a:xfrm>
            <a:off x="7816662" y="4740291"/>
            <a:ext cx="3446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Insights into market trends and </a:t>
            </a: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consumer behavior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FFE7D2-BBAF-4ADF-8E8B-829CBDFBB06F}"/>
              </a:ext>
            </a:extLst>
          </p:cNvPr>
          <p:cNvSpPr/>
          <p:nvPr/>
        </p:nvSpPr>
        <p:spPr>
          <a:xfrm>
            <a:off x="216071" y="991217"/>
            <a:ext cx="2167070" cy="180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3311C7-FAEB-4A93-855E-E5668E839F8A}"/>
              </a:ext>
            </a:extLst>
          </p:cNvPr>
          <p:cNvSpPr/>
          <p:nvPr/>
        </p:nvSpPr>
        <p:spPr>
          <a:xfrm rot="18152080">
            <a:off x="1103220" y="449228"/>
            <a:ext cx="1087120" cy="28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58DF574-068E-48A8-B0A0-568266319011}"/>
              </a:ext>
            </a:extLst>
          </p:cNvPr>
          <p:cNvSpPr/>
          <p:nvPr/>
        </p:nvSpPr>
        <p:spPr>
          <a:xfrm>
            <a:off x="1383426" y="203378"/>
            <a:ext cx="2167070" cy="180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A7AA86-2C2C-44CB-B5F8-17908156B33D}"/>
              </a:ext>
            </a:extLst>
          </p:cNvPr>
          <p:cNvSpPr txBox="1"/>
          <p:nvPr/>
        </p:nvSpPr>
        <p:spPr>
          <a:xfrm>
            <a:off x="1234278" y="285078"/>
            <a:ext cx="9193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rgbClr val="2253C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AI-driven Marketing</a:t>
            </a:r>
            <a:endParaRPr lang="en-US" sz="4400" spc="-150" dirty="0">
              <a:solidFill>
                <a:srgbClr val="2253C1"/>
              </a:solidFill>
              <a:latin typeface="Gilroy SemiBold" panose="00000700000000000000" pitchFamily="2" charset="0"/>
              <a:cs typeface="Helvetica World" panose="020B08000400000200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C65C17-8980-4018-983D-1E82F1EE53BB}"/>
              </a:ext>
            </a:extLst>
          </p:cNvPr>
          <p:cNvSpPr txBox="1"/>
          <p:nvPr/>
        </p:nvSpPr>
        <p:spPr>
          <a:xfrm>
            <a:off x="586771" y="1877554"/>
            <a:ext cx="2859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81FFF9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Personalization</a:t>
            </a:r>
          </a:p>
        </p:txBody>
      </p:sp>
    </p:spTree>
    <p:extLst>
      <p:ext uri="{BB962C8B-B14F-4D97-AF65-F5344CB8AC3E}">
        <p14:creationId xmlns:p14="http://schemas.microsoft.com/office/powerpoint/2010/main" val="4290997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FBD7A-97E3-4359-80D8-4E9D30019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3" cy="6858002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66AD5C-ACBE-4C8E-AA12-F88F2192F0B0}"/>
              </a:ext>
            </a:extLst>
          </p:cNvPr>
          <p:cNvSpPr txBox="1"/>
          <p:nvPr/>
        </p:nvSpPr>
        <p:spPr>
          <a:xfrm>
            <a:off x="719361" y="4011747"/>
            <a:ext cx="32808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Gilroy SemiBold" panose="00000700000000000000" pitchFamily="2" charset="0"/>
              </a:rPr>
              <a:t>Our AI platform: </a:t>
            </a:r>
            <a:r>
              <a:rPr lang="fr-FR" sz="5400" dirty="0" err="1">
                <a:solidFill>
                  <a:schemeClr val="bg1"/>
                </a:solidFill>
                <a:latin typeface="Gilroy SemiBold" panose="00000700000000000000" pitchFamily="2" charset="0"/>
              </a:rPr>
              <a:t>MobiBox</a:t>
            </a:r>
            <a:endParaRPr lang="en-US" sz="5400" b="1" spc="-300" dirty="0">
              <a:solidFill>
                <a:schemeClr val="bg1"/>
              </a:solidFill>
              <a:latin typeface="Gilroy SemiBold" panose="00000700000000000000" pitchFamily="2" charset="0"/>
              <a:cs typeface="Helvetica World" panose="020B08000400000200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209710-625D-4811-8B58-1CA97A47A29E}"/>
              </a:ext>
            </a:extLst>
          </p:cNvPr>
          <p:cNvGrpSpPr/>
          <p:nvPr/>
        </p:nvGrpSpPr>
        <p:grpSpPr>
          <a:xfrm>
            <a:off x="11429607" y="6052857"/>
            <a:ext cx="690283" cy="690283"/>
            <a:chOff x="11405794" y="6024282"/>
            <a:chExt cx="690283" cy="69028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4550BB-46E8-49F5-9EFE-327631659031}"/>
                </a:ext>
              </a:extLst>
            </p:cNvPr>
            <p:cNvSpPr/>
            <p:nvPr/>
          </p:nvSpPr>
          <p:spPr>
            <a:xfrm>
              <a:off x="11405794" y="6024282"/>
              <a:ext cx="690283" cy="6902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50A90B-BCB7-4A25-B314-BAB010B12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3812" y="6176010"/>
              <a:ext cx="585285" cy="392485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FAA96042-8B18-4979-AA33-ACE8346DF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9066" y="269895"/>
            <a:ext cx="6173290" cy="182784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0F1C04A-19C6-4DBA-BC57-EE2382B46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9067" y="2515077"/>
            <a:ext cx="6173290" cy="182784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6319A3C-290F-4298-A2F9-E360206693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9067" y="4686538"/>
            <a:ext cx="6173290" cy="1827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D0C931-C56A-4B7E-A6C7-EF17082CD23D}"/>
              </a:ext>
            </a:extLst>
          </p:cNvPr>
          <p:cNvSpPr txBox="1"/>
          <p:nvPr/>
        </p:nvSpPr>
        <p:spPr>
          <a:xfrm>
            <a:off x="6557247" y="633927"/>
            <a:ext cx="5233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Performance 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D4370E-C748-43AF-98D5-430149B48B7A}"/>
              </a:ext>
            </a:extLst>
          </p:cNvPr>
          <p:cNvSpPr txBox="1"/>
          <p:nvPr/>
        </p:nvSpPr>
        <p:spPr>
          <a:xfrm>
            <a:off x="6559690" y="1175700"/>
            <a:ext cx="4784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Set the perfect budget and prices for your ads </a:t>
            </a:r>
            <a:endParaRPr lang="en-US" sz="1400" dirty="0">
              <a:solidFill>
                <a:schemeClr val="bg1"/>
              </a:solidFill>
              <a:latin typeface="Gilroy Light" panose="00000400000000000000" pitchFamily="50" charset="0"/>
              <a:cs typeface="Helvetica World" panose="020B08000400000200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6D2B9-9DAC-4E98-8A94-7DD5346286B7}"/>
              </a:ext>
            </a:extLst>
          </p:cNvPr>
          <p:cNvSpPr txBox="1"/>
          <p:nvPr/>
        </p:nvSpPr>
        <p:spPr>
          <a:xfrm>
            <a:off x="6557248" y="2876642"/>
            <a:ext cx="5233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Targeting AI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9D88EF-2FD0-4517-9D29-5A9F60848EC4}"/>
              </a:ext>
            </a:extLst>
          </p:cNvPr>
          <p:cNvSpPr txBox="1"/>
          <p:nvPr/>
        </p:nvSpPr>
        <p:spPr>
          <a:xfrm>
            <a:off x="6559691" y="3418415"/>
            <a:ext cx="4784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Gilroy Light" panose="00000400000000000000" pitchFamily="50" charset="0"/>
              </a:rPr>
              <a:t>Find the right people to see your ads </a:t>
            </a:r>
            <a:endParaRPr lang="en-US" sz="1400" b="1" dirty="0">
              <a:solidFill>
                <a:schemeClr val="bg1"/>
              </a:solidFill>
              <a:latin typeface="Gilroy Light" panose="00000400000000000000" pitchFamily="50" charset="0"/>
              <a:cs typeface="Helvetica World" panose="020B08000400000200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68FDD7-FFCE-499F-8979-FA4554C77AFE}"/>
              </a:ext>
            </a:extLst>
          </p:cNvPr>
          <p:cNvSpPr txBox="1"/>
          <p:nvPr/>
        </p:nvSpPr>
        <p:spPr>
          <a:xfrm>
            <a:off x="6554804" y="5049418"/>
            <a:ext cx="5233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Creative AI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78CF3A-C86A-4275-9695-3CC08FE0C72B}"/>
              </a:ext>
            </a:extLst>
          </p:cNvPr>
          <p:cNvSpPr txBox="1"/>
          <p:nvPr/>
        </p:nvSpPr>
        <p:spPr>
          <a:xfrm>
            <a:off x="6557247" y="5591191"/>
            <a:ext cx="4784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Gilroy Light" panose="00000400000000000000" pitchFamily="50" charset="0"/>
              </a:rPr>
              <a:t>Create</a:t>
            </a:r>
            <a:r>
              <a:rPr lang="fr-FR" sz="1400" dirty="0">
                <a:solidFill>
                  <a:schemeClr val="bg1"/>
                </a:solidFill>
                <a:latin typeface="Gilroy Light" panose="00000400000000000000" pitchFamily="50" charset="0"/>
              </a:rPr>
              <a:t> high-</a:t>
            </a:r>
            <a:r>
              <a:rPr lang="fr-FR" sz="1400" dirty="0" err="1">
                <a:solidFill>
                  <a:schemeClr val="bg1"/>
                </a:solidFill>
                <a:latin typeface="Gilroy Light" panose="00000400000000000000" pitchFamily="50" charset="0"/>
              </a:rPr>
              <a:t>quality</a:t>
            </a:r>
            <a:r>
              <a:rPr lang="fr-FR" sz="1400" dirty="0">
                <a:solidFill>
                  <a:schemeClr val="bg1"/>
                </a:solidFill>
                <a:latin typeface="Gilroy Light" panose="00000400000000000000" pitchFamily="50" charset="0"/>
              </a:rPr>
              <a:t> ad content and </a:t>
            </a:r>
            <a:r>
              <a:rPr lang="fr-FR" sz="1400" dirty="0" err="1">
                <a:solidFill>
                  <a:schemeClr val="bg1"/>
                </a:solidFill>
                <a:latin typeface="Gilroy Light" panose="00000400000000000000" pitchFamily="50" charset="0"/>
              </a:rPr>
              <a:t>assests</a:t>
            </a:r>
            <a:r>
              <a:rPr lang="fr-FR" sz="1400" dirty="0">
                <a:solidFill>
                  <a:schemeClr val="bg1"/>
                </a:solidFill>
                <a:latin typeface="Gilroy Light" panose="00000400000000000000" pitchFamily="50" charset="0"/>
              </a:rPr>
              <a:t> </a:t>
            </a:r>
            <a:endParaRPr lang="en-US" sz="1400" dirty="0">
              <a:solidFill>
                <a:schemeClr val="bg1"/>
              </a:solidFill>
              <a:latin typeface="Gilroy Light" panose="00000400000000000000" pitchFamily="50" charset="0"/>
              <a:cs typeface="Helvetica World" panose="020B08000400000200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BE66A1-E410-495B-BEA7-934BADF4B4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34574" y="685649"/>
            <a:ext cx="951716" cy="9517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685F3F2-1F65-44F0-840B-F90F1227F0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34574" y="2951774"/>
            <a:ext cx="961064" cy="96407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CD3E938-1682-4758-940B-92F8DEBF1E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83077" y="5103317"/>
            <a:ext cx="664057" cy="9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54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D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54F5-65B1-44F2-BEA0-C9D86B78E8BF}"/>
              </a:ext>
            </a:extLst>
          </p:cNvPr>
          <p:cNvSpPr/>
          <p:nvPr/>
        </p:nvSpPr>
        <p:spPr>
          <a:xfrm>
            <a:off x="6361534" y="5006915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175ED4-CEA9-482F-8E87-D740630E6FFC}"/>
              </a:ext>
            </a:extLst>
          </p:cNvPr>
          <p:cNvSpPr/>
          <p:nvPr/>
        </p:nvSpPr>
        <p:spPr>
          <a:xfrm>
            <a:off x="4542460" y="5007885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3BBAC7-4E1E-4315-B0EF-4AC68AA59651}"/>
              </a:ext>
            </a:extLst>
          </p:cNvPr>
          <p:cNvSpPr/>
          <p:nvPr/>
        </p:nvSpPr>
        <p:spPr>
          <a:xfrm>
            <a:off x="2626747" y="5007885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C4A11C7-200F-4901-A459-616E635DB9E2}"/>
              </a:ext>
            </a:extLst>
          </p:cNvPr>
          <p:cNvSpPr/>
          <p:nvPr/>
        </p:nvSpPr>
        <p:spPr>
          <a:xfrm>
            <a:off x="652664" y="5007885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EFCEB-AB53-1424-75EA-88E2A14C5D02}"/>
              </a:ext>
            </a:extLst>
          </p:cNvPr>
          <p:cNvSpPr txBox="1"/>
          <p:nvPr/>
        </p:nvSpPr>
        <p:spPr>
          <a:xfrm>
            <a:off x="745944" y="1931018"/>
            <a:ext cx="10550706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Gilroy Bold" panose="00000800000000000000" pitchFamily="2" charset="0"/>
                <a:cs typeface="Rubik" pitchFamily="2" charset="-79"/>
              </a:rPr>
              <a:t>Real-time Bid &amp; Budget Improvements: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  <a:cs typeface="Rubik" pitchFamily="2" charset="-79"/>
              </a:rPr>
              <a:t>Automatically adjusts your campaign spending in real-time for the best results.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A9B578-6A79-4BD9-81DF-84B4F0083BAC}"/>
              </a:ext>
            </a:extLst>
          </p:cNvPr>
          <p:cNvSpPr txBox="1"/>
          <p:nvPr/>
        </p:nvSpPr>
        <p:spPr>
          <a:xfrm>
            <a:off x="3475614" y="315721"/>
            <a:ext cx="5270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chemeClr val="bg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Performance AI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7B09CAF-880E-4D80-8EF4-E7F7D5D86A10}"/>
              </a:ext>
            </a:extLst>
          </p:cNvPr>
          <p:cNvSpPr/>
          <p:nvPr/>
        </p:nvSpPr>
        <p:spPr>
          <a:xfrm flipV="1">
            <a:off x="541696" y="2056674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8C8014-1C02-4E4F-9E86-A87A6E667FD3}"/>
              </a:ext>
            </a:extLst>
          </p:cNvPr>
          <p:cNvSpPr txBox="1"/>
          <p:nvPr/>
        </p:nvSpPr>
        <p:spPr>
          <a:xfrm>
            <a:off x="745944" y="2525635"/>
            <a:ext cx="10550706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Gilroy Bold" panose="00000800000000000000" pitchFamily="2" charset="0"/>
                <a:cs typeface="Rubik" pitchFamily="2" charset="-79"/>
              </a:rPr>
              <a:t>Cross-platform Monitoring: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  <a:cs typeface="Rubik" pitchFamily="2" charset="-79"/>
              </a:rPr>
              <a:t>Keeps an eye on your spending across platforms like Google, Facebook, and TikTok.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7BACE2B-6391-4401-B958-07DB73F11031}"/>
              </a:ext>
            </a:extLst>
          </p:cNvPr>
          <p:cNvSpPr/>
          <p:nvPr/>
        </p:nvSpPr>
        <p:spPr>
          <a:xfrm flipV="1">
            <a:off x="541696" y="2651291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8720CA6-BE30-473D-B878-E3BD0862693B}"/>
              </a:ext>
            </a:extLst>
          </p:cNvPr>
          <p:cNvSpPr txBox="1"/>
          <p:nvPr/>
        </p:nvSpPr>
        <p:spPr>
          <a:xfrm>
            <a:off x="745944" y="3122611"/>
            <a:ext cx="10550706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  <a:cs typeface="Rubik" pitchFamily="2" charset="-79"/>
              </a:rPr>
              <a:t>Budget Redistribution: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  <a:cs typeface="Rubik" pitchFamily="2" charset="-79"/>
              </a:rPr>
              <a:t>Moves your budget to the best-performing channels automatically.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E7A0139-7931-4001-9488-5303E6551810}"/>
              </a:ext>
            </a:extLst>
          </p:cNvPr>
          <p:cNvSpPr/>
          <p:nvPr/>
        </p:nvSpPr>
        <p:spPr>
          <a:xfrm flipV="1">
            <a:off x="541696" y="3248267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662F73-9463-4E5D-B310-3CD3006053A9}"/>
              </a:ext>
            </a:extLst>
          </p:cNvPr>
          <p:cNvSpPr txBox="1"/>
          <p:nvPr/>
        </p:nvSpPr>
        <p:spPr>
          <a:xfrm>
            <a:off x="745944" y="3680131"/>
            <a:ext cx="10550706" cy="380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Engagement Scoring: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Analyzes audience engagement to optimize campaigns for better results.</a:t>
            </a:r>
            <a:endParaRPr lang="en-US" sz="1400" dirty="0">
              <a:solidFill>
                <a:schemeClr val="bg1"/>
              </a:solidFill>
              <a:latin typeface="Gilroy Light" panose="00000400000000000000" pitchFamily="50" charset="0"/>
              <a:cs typeface="Rubik" pitchFamily="2" charset="-79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0D9D6B6-AEF6-438E-BC7B-BB0C43B9EDA1}"/>
              </a:ext>
            </a:extLst>
          </p:cNvPr>
          <p:cNvSpPr/>
          <p:nvPr/>
        </p:nvSpPr>
        <p:spPr>
          <a:xfrm flipV="1">
            <a:off x="541696" y="3805787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E37C0E-9B59-4F8A-8B29-79F0599EBEA2}"/>
              </a:ext>
            </a:extLst>
          </p:cNvPr>
          <p:cNvSpPr txBox="1"/>
          <p:nvPr/>
        </p:nvSpPr>
        <p:spPr>
          <a:xfrm>
            <a:off x="745944" y="958385"/>
            <a:ext cx="1073168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roy Light" panose="00000400000000000000" pitchFamily="50" charset="0"/>
              </a:rPr>
              <a:t>Set the perfect budget and prices for your ads </a:t>
            </a:r>
            <a:endParaRPr lang="en-US" dirty="0">
              <a:solidFill>
                <a:schemeClr val="bg1"/>
              </a:solidFill>
              <a:latin typeface="Gilroy Light" panose="00000400000000000000" pitchFamily="50" charset="0"/>
              <a:cs typeface="Helvetica World" panose="020B08000400000200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BACA05-4744-4E3A-9021-E2EC7B20B45B}"/>
              </a:ext>
            </a:extLst>
          </p:cNvPr>
          <p:cNvGrpSpPr/>
          <p:nvPr/>
        </p:nvGrpSpPr>
        <p:grpSpPr>
          <a:xfrm>
            <a:off x="580608" y="5099109"/>
            <a:ext cx="7035819" cy="891730"/>
            <a:chOff x="1197499" y="5844151"/>
            <a:chExt cx="7035819" cy="89173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F0C02DD-2C38-450A-A294-D82230371D54}"/>
                </a:ext>
              </a:extLst>
            </p:cNvPr>
            <p:cNvSpPr txBox="1"/>
            <p:nvPr/>
          </p:nvSpPr>
          <p:spPr>
            <a:xfrm>
              <a:off x="1229376" y="5844151"/>
              <a:ext cx="1210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16M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56AB11D-C318-4AC4-8FD5-3909D510B3D9}"/>
                </a:ext>
              </a:extLst>
            </p:cNvPr>
            <p:cNvSpPr txBox="1"/>
            <p:nvPr/>
          </p:nvSpPr>
          <p:spPr>
            <a:xfrm>
              <a:off x="1197499" y="6318797"/>
              <a:ext cx="13328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Actual Actions</a:t>
              </a:r>
            </a:p>
            <a:p>
              <a:pPr algn="ctr"/>
              <a:r>
                <a:rPr lang="en-US" sz="105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Taken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8D7F032-ADCB-42B7-A5B2-CF4A2C893C81}"/>
                </a:ext>
              </a:extLst>
            </p:cNvPr>
            <p:cNvSpPr txBox="1"/>
            <p:nvPr/>
          </p:nvSpPr>
          <p:spPr>
            <a:xfrm>
              <a:off x="3295926" y="5844151"/>
              <a:ext cx="1195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24%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7ECD559-6785-4F13-A4AB-6559A103A9E9}"/>
                </a:ext>
              </a:extLst>
            </p:cNvPr>
            <p:cNvSpPr txBox="1"/>
            <p:nvPr/>
          </p:nvSpPr>
          <p:spPr>
            <a:xfrm>
              <a:off x="3172731" y="6318797"/>
              <a:ext cx="13328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Improvement in</a:t>
              </a:r>
            </a:p>
            <a:p>
              <a:pPr algn="ctr"/>
              <a:r>
                <a:rPr lang="en-US" sz="105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CTR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46FA47D-CBC5-4D16-B39A-B72EE73D37D5}"/>
                </a:ext>
              </a:extLst>
            </p:cNvPr>
            <p:cNvSpPr txBox="1"/>
            <p:nvPr/>
          </p:nvSpPr>
          <p:spPr>
            <a:xfrm>
              <a:off x="5185907" y="5845737"/>
              <a:ext cx="1195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35%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B7771C1-49BC-4E44-B81E-6A33022DED8A}"/>
                </a:ext>
              </a:extLst>
            </p:cNvPr>
            <p:cNvSpPr txBox="1"/>
            <p:nvPr/>
          </p:nvSpPr>
          <p:spPr>
            <a:xfrm>
              <a:off x="5062712" y="6320383"/>
              <a:ext cx="13328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Increase in</a:t>
              </a:r>
            </a:p>
            <a:p>
              <a:pPr algn="ctr"/>
              <a:r>
                <a:rPr lang="en-US" sz="105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ROAS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3A112CD-C985-4C11-B2B4-15EBBC01576C}"/>
                </a:ext>
              </a:extLst>
            </p:cNvPr>
            <p:cNvSpPr txBox="1"/>
            <p:nvPr/>
          </p:nvSpPr>
          <p:spPr>
            <a:xfrm>
              <a:off x="6978425" y="5844151"/>
              <a:ext cx="1195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60+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35698B3-81EA-4D78-B369-1AFC981EBE50}"/>
                </a:ext>
              </a:extLst>
            </p:cNvPr>
            <p:cNvSpPr txBox="1"/>
            <p:nvPr/>
          </p:nvSpPr>
          <p:spPr>
            <a:xfrm>
              <a:off x="6900518" y="6318797"/>
              <a:ext cx="13328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Custom Tactics</a:t>
              </a:r>
            </a:p>
            <a:p>
              <a:pPr algn="ctr"/>
              <a:r>
                <a:rPr lang="en-US" sz="1050" dirty="0">
                  <a:solidFill>
                    <a:srgbClr val="3CB9CD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Created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367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8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65484AB-B7F7-42BF-9417-2CBBC8BF1F26}"/>
              </a:ext>
            </a:extLst>
          </p:cNvPr>
          <p:cNvSpPr/>
          <p:nvPr/>
        </p:nvSpPr>
        <p:spPr>
          <a:xfrm>
            <a:off x="6253264" y="5417147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AC0BD88-9026-4C32-8F28-AB633B623394}"/>
              </a:ext>
            </a:extLst>
          </p:cNvPr>
          <p:cNvSpPr/>
          <p:nvPr/>
        </p:nvSpPr>
        <p:spPr>
          <a:xfrm>
            <a:off x="4434190" y="5418117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ADB52AF-15EC-47A3-9DD6-E82C99E976E7}"/>
              </a:ext>
            </a:extLst>
          </p:cNvPr>
          <p:cNvSpPr/>
          <p:nvPr/>
        </p:nvSpPr>
        <p:spPr>
          <a:xfrm>
            <a:off x="2518477" y="5418117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3EBE4A1-12AD-4A4C-AA7C-ABA38D7F4AD8}"/>
              </a:ext>
            </a:extLst>
          </p:cNvPr>
          <p:cNvSpPr/>
          <p:nvPr/>
        </p:nvSpPr>
        <p:spPr>
          <a:xfrm>
            <a:off x="541696" y="5424929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020B5-00CE-9FB7-43C4-FB779600B27A}"/>
              </a:ext>
            </a:extLst>
          </p:cNvPr>
          <p:cNvSpPr txBox="1"/>
          <p:nvPr/>
        </p:nvSpPr>
        <p:spPr>
          <a:xfrm>
            <a:off x="745944" y="958385"/>
            <a:ext cx="1073168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roy Light" panose="00000400000000000000" pitchFamily="50" charset="0"/>
              </a:rPr>
              <a:t>Find the right people to see your ads </a:t>
            </a:r>
            <a:endParaRPr lang="en-US" dirty="0">
              <a:solidFill>
                <a:schemeClr val="bg1"/>
              </a:solidFill>
              <a:latin typeface="Gilroy Light" panose="00000400000000000000" pitchFamily="50" charset="0"/>
              <a:cs typeface="Helvetica World" panose="020B08000400000200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EFCEB-AB53-1424-75EA-88E2A14C5D02}"/>
              </a:ext>
            </a:extLst>
          </p:cNvPr>
          <p:cNvSpPr txBox="1"/>
          <p:nvPr/>
        </p:nvSpPr>
        <p:spPr>
          <a:xfrm>
            <a:off x="745943" y="1849491"/>
            <a:ext cx="11188881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  <a:cs typeface="Rubik" pitchFamily="2" charset="-79"/>
              </a:rPr>
              <a:t>Smart Audience Creation: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  <a:cs typeface="Rubik" pitchFamily="2" charset="-79"/>
              </a:rPr>
              <a:t>Automatically finds the best audiences for your ads across different platforms.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A9B578-6A79-4BD9-81DF-84B4F0083BAC}"/>
              </a:ext>
            </a:extLst>
          </p:cNvPr>
          <p:cNvSpPr txBox="1"/>
          <p:nvPr/>
        </p:nvSpPr>
        <p:spPr>
          <a:xfrm>
            <a:off x="3475614" y="315721"/>
            <a:ext cx="5270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chemeClr val="bg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Targeting AI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7B09CAF-880E-4D80-8EF4-E7F7D5D86A10}"/>
              </a:ext>
            </a:extLst>
          </p:cNvPr>
          <p:cNvSpPr/>
          <p:nvPr/>
        </p:nvSpPr>
        <p:spPr>
          <a:xfrm flipV="1">
            <a:off x="541696" y="1975147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8C8014-1C02-4E4F-9E86-A87A6E667FD3}"/>
              </a:ext>
            </a:extLst>
          </p:cNvPr>
          <p:cNvSpPr txBox="1"/>
          <p:nvPr/>
        </p:nvSpPr>
        <p:spPr>
          <a:xfrm>
            <a:off x="745943" y="2444108"/>
            <a:ext cx="11188881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  <a:cs typeface="Rubik" pitchFamily="2" charset="-79"/>
              </a:rPr>
              <a:t>Theme Recommendations: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  <a:cs typeface="Rubik" pitchFamily="2" charset="-79"/>
              </a:rPr>
              <a:t>Suggests the best themes for your campaigns to attract the right customers.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7BACE2B-6391-4401-B958-07DB73F11031}"/>
              </a:ext>
            </a:extLst>
          </p:cNvPr>
          <p:cNvSpPr/>
          <p:nvPr/>
        </p:nvSpPr>
        <p:spPr>
          <a:xfrm flipV="1">
            <a:off x="541696" y="2569764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8720CA6-BE30-473D-B878-E3BD0862693B}"/>
              </a:ext>
            </a:extLst>
          </p:cNvPr>
          <p:cNvSpPr txBox="1"/>
          <p:nvPr/>
        </p:nvSpPr>
        <p:spPr>
          <a:xfrm>
            <a:off x="745943" y="3041084"/>
            <a:ext cx="11188881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  <a:cs typeface="Rubik" pitchFamily="2" charset="-79"/>
              </a:rPr>
              <a:t>LTV-based Targeting: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  <a:cs typeface="Rubik" pitchFamily="2" charset="-79"/>
              </a:rPr>
              <a:t>Fine-tunes your audience targeting based on customer lifetime value.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E7A0139-7931-4001-9488-5303E6551810}"/>
              </a:ext>
            </a:extLst>
          </p:cNvPr>
          <p:cNvSpPr/>
          <p:nvPr/>
        </p:nvSpPr>
        <p:spPr>
          <a:xfrm flipV="1">
            <a:off x="541696" y="3166740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662F73-9463-4E5D-B310-3CD3006053A9}"/>
              </a:ext>
            </a:extLst>
          </p:cNvPr>
          <p:cNvSpPr txBox="1"/>
          <p:nvPr/>
        </p:nvSpPr>
        <p:spPr>
          <a:xfrm>
            <a:off x="745943" y="3598604"/>
            <a:ext cx="11188881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  <a:cs typeface="Rubik" pitchFamily="2" charset="-79"/>
              </a:rPr>
              <a:t>Discovering New Audiences: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  <a:cs typeface="Rubik" pitchFamily="2" charset="-79"/>
              </a:rPr>
              <a:t>Finds new potential customers you might have missed.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0D9D6B6-AEF6-438E-BC7B-BB0C43B9EDA1}"/>
              </a:ext>
            </a:extLst>
          </p:cNvPr>
          <p:cNvSpPr/>
          <p:nvPr/>
        </p:nvSpPr>
        <p:spPr>
          <a:xfrm flipV="1">
            <a:off x="541696" y="3724260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33DAF1-B4F3-4CCA-AE69-579F46B7697A}"/>
              </a:ext>
            </a:extLst>
          </p:cNvPr>
          <p:cNvSpPr txBox="1"/>
          <p:nvPr/>
        </p:nvSpPr>
        <p:spPr>
          <a:xfrm>
            <a:off x="745943" y="4191704"/>
            <a:ext cx="13942682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  <a:cs typeface="Rubik" pitchFamily="2" charset="-79"/>
              </a:rPr>
              <a:t>CRM Data Integration: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  <a:cs typeface="Rubik" pitchFamily="2" charset="-79"/>
              </a:rPr>
              <a:t>Uses your existing customer data from existing campaigns and conversion patterns to improve targeting. 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42EA7EE-D904-48DD-92A4-1FA26368457D}"/>
              </a:ext>
            </a:extLst>
          </p:cNvPr>
          <p:cNvSpPr/>
          <p:nvPr/>
        </p:nvSpPr>
        <p:spPr>
          <a:xfrm flipV="1">
            <a:off x="541696" y="4317360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86A76E-72CA-471B-AA8E-2CF9F7C2387D}"/>
              </a:ext>
            </a:extLst>
          </p:cNvPr>
          <p:cNvSpPr txBox="1"/>
          <p:nvPr/>
        </p:nvSpPr>
        <p:spPr>
          <a:xfrm>
            <a:off x="745943" y="4750561"/>
            <a:ext cx="11188881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  <a:cs typeface="Rubik" pitchFamily="2" charset="-79"/>
              </a:rPr>
              <a:t>Audience Insights: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  <a:cs typeface="Rubik" pitchFamily="2" charset="-79"/>
              </a:rPr>
              <a:t>Provides reports on which audiences are interacting with your ads, helping you refine your strategy.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51F1205-EC05-4A12-A31B-C7B78432678B}"/>
              </a:ext>
            </a:extLst>
          </p:cNvPr>
          <p:cNvSpPr/>
          <p:nvPr/>
        </p:nvSpPr>
        <p:spPr>
          <a:xfrm flipV="1">
            <a:off x="541696" y="4876217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  <a:latin typeface="Gilroy Light" panose="000004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1AF298-5313-4AF6-9DC4-3701FC73BD26}"/>
              </a:ext>
            </a:extLst>
          </p:cNvPr>
          <p:cNvGrpSpPr/>
          <p:nvPr/>
        </p:nvGrpSpPr>
        <p:grpSpPr>
          <a:xfrm>
            <a:off x="480640" y="5404314"/>
            <a:ext cx="7027517" cy="1051727"/>
            <a:chOff x="608308" y="5308788"/>
            <a:chExt cx="7027517" cy="105172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553EE2-32CD-45AF-A893-95762B124B90}"/>
                </a:ext>
              </a:extLst>
            </p:cNvPr>
            <p:cNvSpPr txBox="1"/>
            <p:nvPr/>
          </p:nvSpPr>
          <p:spPr>
            <a:xfrm>
              <a:off x="640185" y="5411138"/>
              <a:ext cx="1210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20K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2D4001-A958-4E93-8D25-81DE985B1947}"/>
                </a:ext>
              </a:extLst>
            </p:cNvPr>
            <p:cNvSpPr txBox="1"/>
            <p:nvPr/>
          </p:nvSpPr>
          <p:spPr>
            <a:xfrm>
              <a:off x="608308" y="5885784"/>
              <a:ext cx="13328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Personas</a:t>
              </a:r>
            </a:p>
            <a:p>
              <a:pPr algn="ctr"/>
              <a:r>
                <a:rPr lang="en-US" sz="105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Created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55C1F6-6926-4C53-85FA-19AD22BC2328}"/>
                </a:ext>
              </a:extLst>
            </p:cNvPr>
            <p:cNvSpPr txBox="1"/>
            <p:nvPr/>
          </p:nvSpPr>
          <p:spPr>
            <a:xfrm>
              <a:off x="2660913" y="5308788"/>
              <a:ext cx="1195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98+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BEFF70-3ECA-4438-9088-3699AC681CC2}"/>
                </a:ext>
              </a:extLst>
            </p:cNvPr>
            <p:cNvSpPr txBox="1"/>
            <p:nvPr/>
          </p:nvSpPr>
          <p:spPr>
            <a:xfrm>
              <a:off x="2574837" y="5783434"/>
              <a:ext cx="13328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Average Relevancy</a:t>
              </a:r>
            </a:p>
            <a:p>
              <a:pPr algn="ctr"/>
              <a:r>
                <a:rPr lang="en-US" sz="105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Score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AF57C-D1B8-4E8E-A6AA-D5A4D467D5DF}"/>
                </a:ext>
              </a:extLst>
            </p:cNvPr>
            <p:cNvSpPr txBox="1"/>
            <p:nvPr/>
          </p:nvSpPr>
          <p:spPr>
            <a:xfrm>
              <a:off x="4588414" y="5308788"/>
              <a:ext cx="1195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24k+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684AFE5-DCC5-4AF7-AB68-4AB66A62C245}"/>
                </a:ext>
              </a:extLst>
            </p:cNvPr>
            <p:cNvSpPr txBox="1"/>
            <p:nvPr/>
          </p:nvSpPr>
          <p:spPr>
            <a:xfrm>
              <a:off x="4465219" y="5783434"/>
              <a:ext cx="13328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Look-Alike  Audience</a:t>
              </a:r>
            </a:p>
            <a:p>
              <a:pPr algn="ctr"/>
              <a:r>
                <a:rPr lang="en-US" sz="105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Generated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B011B0-7E41-4E7B-9D3B-15D33F01EF9A}"/>
                </a:ext>
              </a:extLst>
            </p:cNvPr>
            <p:cNvSpPr txBox="1"/>
            <p:nvPr/>
          </p:nvSpPr>
          <p:spPr>
            <a:xfrm>
              <a:off x="6380932" y="5408033"/>
              <a:ext cx="1195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96%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8EAD43B-BF31-4AB5-A6A1-F938D584C805}"/>
                </a:ext>
              </a:extLst>
            </p:cNvPr>
            <p:cNvSpPr txBox="1"/>
            <p:nvPr/>
          </p:nvSpPr>
          <p:spPr>
            <a:xfrm>
              <a:off x="6303025" y="5882679"/>
              <a:ext cx="13328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3B73B9"/>
                  </a:solidFill>
                  <a:latin typeface="Gilroy Light" panose="00000400000000000000" pitchFamily="50" charset="0"/>
                  <a:cs typeface="Helvetica World" panose="020B0800040000020004" pitchFamily="34" charset="0"/>
                </a:rPr>
                <a:t>Accurate on average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560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4E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B0938E4-3515-4F1B-88B2-5E8977484524}"/>
              </a:ext>
            </a:extLst>
          </p:cNvPr>
          <p:cNvSpPr/>
          <p:nvPr/>
        </p:nvSpPr>
        <p:spPr>
          <a:xfrm>
            <a:off x="6361534" y="5677997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E9B4093-A546-4BA0-8B54-9DAB2AE8EE78}"/>
              </a:ext>
            </a:extLst>
          </p:cNvPr>
          <p:cNvSpPr/>
          <p:nvPr/>
        </p:nvSpPr>
        <p:spPr>
          <a:xfrm>
            <a:off x="4542460" y="5678967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52EA332-7B98-48E9-9279-A8458579548F}"/>
              </a:ext>
            </a:extLst>
          </p:cNvPr>
          <p:cNvSpPr/>
          <p:nvPr/>
        </p:nvSpPr>
        <p:spPr>
          <a:xfrm>
            <a:off x="2626747" y="5678967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FB9080-D45A-4297-B2E0-1997FA318E14}"/>
              </a:ext>
            </a:extLst>
          </p:cNvPr>
          <p:cNvSpPr/>
          <p:nvPr/>
        </p:nvSpPr>
        <p:spPr>
          <a:xfrm>
            <a:off x="652664" y="5678967"/>
            <a:ext cx="1210236" cy="10700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020B5-00CE-9FB7-43C4-FB779600B27A}"/>
              </a:ext>
            </a:extLst>
          </p:cNvPr>
          <p:cNvSpPr txBox="1"/>
          <p:nvPr/>
        </p:nvSpPr>
        <p:spPr>
          <a:xfrm>
            <a:off x="745944" y="958385"/>
            <a:ext cx="10731681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bg1"/>
                </a:solidFill>
                <a:latin typeface="Gilroy Light" panose="00000400000000000000" pitchFamily="50" charset="0"/>
              </a:rPr>
              <a:t>Create</a:t>
            </a:r>
            <a:r>
              <a:rPr lang="fr-FR" sz="1600" dirty="0">
                <a:solidFill>
                  <a:schemeClr val="bg1"/>
                </a:solidFill>
                <a:latin typeface="Gilroy Light" panose="00000400000000000000" pitchFamily="50" charset="0"/>
              </a:rPr>
              <a:t> high-</a:t>
            </a:r>
            <a:r>
              <a:rPr lang="fr-FR" sz="1600" dirty="0" err="1">
                <a:solidFill>
                  <a:schemeClr val="bg1"/>
                </a:solidFill>
                <a:latin typeface="Gilroy Light" panose="00000400000000000000" pitchFamily="50" charset="0"/>
              </a:rPr>
              <a:t>quality</a:t>
            </a:r>
            <a:r>
              <a:rPr lang="fr-FR" sz="1600" dirty="0">
                <a:solidFill>
                  <a:schemeClr val="bg1"/>
                </a:solidFill>
                <a:latin typeface="Gilroy Light" panose="00000400000000000000" pitchFamily="50" charset="0"/>
              </a:rPr>
              <a:t> ad content and </a:t>
            </a:r>
            <a:r>
              <a:rPr lang="fr-FR" sz="1600" dirty="0" err="1">
                <a:solidFill>
                  <a:schemeClr val="bg1"/>
                </a:solidFill>
                <a:latin typeface="Gilroy Light" panose="00000400000000000000" pitchFamily="50" charset="0"/>
              </a:rPr>
              <a:t>assests</a:t>
            </a:r>
            <a:r>
              <a:rPr lang="fr-FR" sz="1600" dirty="0">
                <a:solidFill>
                  <a:schemeClr val="bg1"/>
                </a:solidFill>
                <a:latin typeface="Gilroy Light" panose="00000400000000000000" pitchFamily="50" charset="0"/>
              </a:rPr>
              <a:t> </a:t>
            </a:r>
            <a:endParaRPr lang="en-US" sz="1600" dirty="0">
              <a:solidFill>
                <a:schemeClr val="bg1"/>
              </a:solidFill>
              <a:latin typeface="Gilroy Light" panose="00000400000000000000" pitchFamily="50" charset="0"/>
              <a:cs typeface="Helvetica World" panose="020B08000400000200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EFCEB-AB53-1424-75EA-88E2A14C5D02}"/>
              </a:ext>
            </a:extLst>
          </p:cNvPr>
          <p:cNvSpPr txBox="1"/>
          <p:nvPr/>
        </p:nvSpPr>
        <p:spPr>
          <a:xfrm>
            <a:off x="777820" y="1640434"/>
            <a:ext cx="10731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Performance-based Asset Rotation: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Automatically updates ad images and videos based on performance for better results.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A9B578-6A79-4BD9-81DF-84B4F0083BAC}"/>
              </a:ext>
            </a:extLst>
          </p:cNvPr>
          <p:cNvSpPr txBox="1"/>
          <p:nvPr/>
        </p:nvSpPr>
        <p:spPr>
          <a:xfrm>
            <a:off x="3475614" y="315721"/>
            <a:ext cx="5270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chemeClr val="bg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Creative AI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7B09CAF-880E-4D80-8EF4-E7F7D5D86A10}"/>
              </a:ext>
            </a:extLst>
          </p:cNvPr>
          <p:cNvSpPr/>
          <p:nvPr/>
        </p:nvSpPr>
        <p:spPr>
          <a:xfrm flipV="1">
            <a:off x="573573" y="1766090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8C8014-1C02-4E4F-9E86-A87A6E667FD3}"/>
              </a:ext>
            </a:extLst>
          </p:cNvPr>
          <p:cNvSpPr txBox="1"/>
          <p:nvPr/>
        </p:nvSpPr>
        <p:spPr>
          <a:xfrm>
            <a:off x="777821" y="2235051"/>
            <a:ext cx="10904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Message Clarity Scoring: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Analyzes ad copy ensuring it is clear and effective.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7BACE2B-6391-4401-B958-07DB73F11031}"/>
              </a:ext>
            </a:extLst>
          </p:cNvPr>
          <p:cNvSpPr/>
          <p:nvPr/>
        </p:nvSpPr>
        <p:spPr>
          <a:xfrm flipV="1">
            <a:off x="573573" y="2360707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8720CA6-BE30-473D-B878-E3BD0862693B}"/>
              </a:ext>
            </a:extLst>
          </p:cNvPr>
          <p:cNvSpPr txBox="1"/>
          <p:nvPr/>
        </p:nvSpPr>
        <p:spPr>
          <a:xfrm>
            <a:off x="777821" y="2832027"/>
            <a:ext cx="10904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Intelligent Creative Sequencing: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Arranges the order in which your ads are displayed for maximum impact.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E7A0139-7931-4001-9488-5303E6551810}"/>
              </a:ext>
            </a:extLst>
          </p:cNvPr>
          <p:cNvSpPr/>
          <p:nvPr/>
        </p:nvSpPr>
        <p:spPr>
          <a:xfrm flipV="1">
            <a:off x="573573" y="2957683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662F73-9463-4E5D-B310-3CD3006053A9}"/>
              </a:ext>
            </a:extLst>
          </p:cNvPr>
          <p:cNvSpPr txBox="1"/>
          <p:nvPr/>
        </p:nvSpPr>
        <p:spPr>
          <a:xfrm>
            <a:off x="777821" y="3389547"/>
            <a:ext cx="10904360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Auto-segmentation of Creatives: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Automatically segments and matches creatives to different audience groups.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0D9D6B6-AEF6-438E-BC7B-BB0C43B9EDA1}"/>
              </a:ext>
            </a:extLst>
          </p:cNvPr>
          <p:cNvSpPr/>
          <p:nvPr/>
        </p:nvSpPr>
        <p:spPr>
          <a:xfrm flipV="1">
            <a:off x="573573" y="3515203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2483BD-8F72-4A6B-B806-8487D4673C28}"/>
              </a:ext>
            </a:extLst>
          </p:cNvPr>
          <p:cNvSpPr txBox="1"/>
          <p:nvPr/>
        </p:nvSpPr>
        <p:spPr>
          <a:xfrm>
            <a:off x="620787" y="5747554"/>
            <a:ext cx="1210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253C1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1M+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66FE9B-742C-44DD-BA2F-BBCDFEF061F5}"/>
              </a:ext>
            </a:extLst>
          </p:cNvPr>
          <p:cNvSpPr txBox="1"/>
          <p:nvPr/>
        </p:nvSpPr>
        <p:spPr>
          <a:xfrm>
            <a:off x="588910" y="6195305"/>
            <a:ext cx="1332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2253C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Creatives</a:t>
            </a:r>
          </a:p>
          <a:p>
            <a:pPr algn="ctr"/>
            <a:r>
              <a:rPr lang="en-US" sz="1050" dirty="0">
                <a:solidFill>
                  <a:srgbClr val="2253C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Generated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C8C714-00FF-46FF-B40B-561BA451AF75}"/>
              </a:ext>
            </a:extLst>
          </p:cNvPr>
          <p:cNvSpPr txBox="1"/>
          <p:nvPr/>
        </p:nvSpPr>
        <p:spPr>
          <a:xfrm>
            <a:off x="2677013" y="5747554"/>
            <a:ext cx="119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253C1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99+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D1847C-A6D6-420B-AF94-1A8E4ABD23B2}"/>
              </a:ext>
            </a:extLst>
          </p:cNvPr>
          <p:cNvSpPr txBox="1"/>
          <p:nvPr/>
        </p:nvSpPr>
        <p:spPr>
          <a:xfrm>
            <a:off x="2553818" y="6195305"/>
            <a:ext cx="1332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2253C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Message</a:t>
            </a:r>
          </a:p>
          <a:p>
            <a:pPr algn="ctr"/>
            <a:r>
              <a:rPr lang="en-US" sz="1050" dirty="0">
                <a:solidFill>
                  <a:srgbClr val="2253C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Clarity Score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AB1C46-3206-422C-96F3-9C09CED00496}"/>
              </a:ext>
            </a:extLst>
          </p:cNvPr>
          <p:cNvSpPr txBox="1"/>
          <p:nvPr/>
        </p:nvSpPr>
        <p:spPr>
          <a:xfrm>
            <a:off x="4600830" y="5686327"/>
            <a:ext cx="119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253C1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95%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DD29AB-5266-4157-B63D-64543ADFC7B7}"/>
              </a:ext>
            </a:extLst>
          </p:cNvPr>
          <p:cNvSpPr txBox="1"/>
          <p:nvPr/>
        </p:nvSpPr>
        <p:spPr>
          <a:xfrm>
            <a:off x="4477635" y="6134078"/>
            <a:ext cx="1332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2253C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Lookalike</a:t>
            </a:r>
          </a:p>
          <a:p>
            <a:pPr algn="ctr"/>
            <a:r>
              <a:rPr lang="en-US" sz="1050" dirty="0">
                <a:solidFill>
                  <a:srgbClr val="2253C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Audience</a:t>
            </a:r>
          </a:p>
          <a:p>
            <a:pPr algn="ctr"/>
            <a:r>
              <a:rPr lang="en-US" sz="1050" dirty="0">
                <a:solidFill>
                  <a:srgbClr val="2253C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Generated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74054D-07C3-40C0-A475-5BC5B938DDB8}"/>
              </a:ext>
            </a:extLst>
          </p:cNvPr>
          <p:cNvSpPr txBox="1"/>
          <p:nvPr/>
        </p:nvSpPr>
        <p:spPr>
          <a:xfrm>
            <a:off x="6376302" y="5747554"/>
            <a:ext cx="119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253C1"/>
                </a:solidFill>
                <a:latin typeface="Gilroy Bold" panose="00000800000000000000" pitchFamily="2" charset="0"/>
                <a:cs typeface="Helvetica World" panose="020B0800040000020004" pitchFamily="34" charset="0"/>
              </a:rPr>
              <a:t>96%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1128F5-8FA4-4946-9C5D-4E0ADC30F640}"/>
              </a:ext>
            </a:extLst>
          </p:cNvPr>
          <p:cNvSpPr txBox="1"/>
          <p:nvPr/>
        </p:nvSpPr>
        <p:spPr>
          <a:xfrm>
            <a:off x="6298395" y="6195305"/>
            <a:ext cx="1332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2253C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Ideal Logo</a:t>
            </a:r>
          </a:p>
          <a:p>
            <a:pPr algn="ctr"/>
            <a:r>
              <a:rPr lang="en-US" sz="1050" dirty="0">
                <a:solidFill>
                  <a:srgbClr val="2253C1"/>
                </a:solidFill>
                <a:latin typeface="Gilroy Light" panose="00000400000000000000" pitchFamily="50" charset="0"/>
                <a:cs typeface="Helvetica World" panose="020B0800040000020004" pitchFamily="34" charset="0"/>
              </a:rPr>
              <a:t>Placement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C2CAB3E-331C-4A2A-8FD7-8D5F401B6B71}"/>
              </a:ext>
            </a:extLst>
          </p:cNvPr>
          <p:cNvSpPr txBox="1"/>
          <p:nvPr/>
        </p:nvSpPr>
        <p:spPr>
          <a:xfrm>
            <a:off x="777821" y="3960139"/>
            <a:ext cx="10904360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Personalized Test Generator: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Creates tailored test ads for various customer segments.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CB374FA8-B0CB-46F6-9F73-135322AF81F6}"/>
              </a:ext>
            </a:extLst>
          </p:cNvPr>
          <p:cNvSpPr/>
          <p:nvPr/>
        </p:nvSpPr>
        <p:spPr>
          <a:xfrm flipV="1">
            <a:off x="573573" y="4085795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487E74C-031A-4283-B555-7D9ABAE1B817}"/>
              </a:ext>
            </a:extLst>
          </p:cNvPr>
          <p:cNvSpPr txBox="1"/>
          <p:nvPr/>
        </p:nvSpPr>
        <p:spPr>
          <a:xfrm>
            <a:off x="777821" y="4580063"/>
            <a:ext cx="10904360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High-quality Asset Generation: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Quickly generates high-quality videos and images, reducing turnaround time.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40D39CCE-A19D-44E5-8FB0-08C3873C2D90}"/>
              </a:ext>
            </a:extLst>
          </p:cNvPr>
          <p:cNvSpPr/>
          <p:nvPr/>
        </p:nvSpPr>
        <p:spPr>
          <a:xfrm flipV="1">
            <a:off x="573573" y="4705719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CD1D81-DD25-49C2-9CF3-8FD1B0608577}"/>
              </a:ext>
            </a:extLst>
          </p:cNvPr>
          <p:cNvSpPr txBox="1"/>
          <p:nvPr/>
        </p:nvSpPr>
        <p:spPr>
          <a:xfrm>
            <a:off x="809698" y="5198692"/>
            <a:ext cx="10904360" cy="37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Gilroy Bold" panose="00000800000000000000" pitchFamily="2" charset="0"/>
              </a:rPr>
              <a:t>Smart Creative Resizer: </a:t>
            </a:r>
            <a:r>
              <a:rPr lang="en-US" sz="1400" dirty="0">
                <a:solidFill>
                  <a:schemeClr val="bg1"/>
                </a:solidFill>
                <a:latin typeface="Gilroy Light" panose="00000400000000000000" pitchFamily="50" charset="0"/>
              </a:rPr>
              <a:t>Adjusts creative sizes for different platforms.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C79B00D-61AF-4A99-A9B3-5B759BC220F4}"/>
              </a:ext>
            </a:extLst>
          </p:cNvPr>
          <p:cNvSpPr/>
          <p:nvPr/>
        </p:nvSpPr>
        <p:spPr>
          <a:xfrm flipV="1">
            <a:off x="605450" y="5324348"/>
            <a:ext cx="127668" cy="144881"/>
          </a:xfrm>
          <a:custGeom>
            <a:avLst/>
            <a:gdLst>
              <a:gd name="connsiteX0" fmla="*/ 261532 w 275331"/>
              <a:gd name="connsiteY0" fmla="*/ 265700 h 268996"/>
              <a:gd name="connsiteX1" fmla="*/ 182967 w 275331"/>
              <a:gd name="connsiteY1" fmla="*/ 177914 h 268996"/>
              <a:gd name="connsiteX2" fmla="*/ 104709 w 275331"/>
              <a:gd name="connsiteY2" fmla="*/ 89882 h 268996"/>
              <a:gd name="connsiteX3" fmla="*/ 97640 w 275331"/>
              <a:gd name="connsiteY3" fmla="*/ 89206 h 268996"/>
              <a:gd name="connsiteX4" fmla="*/ 70222 w 275331"/>
              <a:gd name="connsiteY4" fmla="*/ 113612 h 268996"/>
              <a:gd name="connsiteX5" fmla="*/ 41636 w 275331"/>
              <a:gd name="connsiteY5" fmla="*/ 139062 h 268996"/>
              <a:gd name="connsiteX6" fmla="*/ 13727 w 275331"/>
              <a:gd name="connsiteY6" fmla="*/ 140906 h 268996"/>
              <a:gd name="connsiteX7" fmla="*/ 264 w 275331"/>
              <a:gd name="connsiteY7" fmla="*/ 127382 h 268996"/>
              <a:gd name="connsiteX8" fmla="*/ -2257 w 275331"/>
              <a:gd name="connsiteY8" fmla="*/ 116931 h 268996"/>
              <a:gd name="connsiteX9" fmla="*/ 1432 w 275331"/>
              <a:gd name="connsiteY9" fmla="*/ 100394 h 268996"/>
              <a:gd name="connsiteX10" fmla="*/ 81472 w 275331"/>
              <a:gd name="connsiteY10" fmla="*/ 2895 h 268996"/>
              <a:gd name="connsiteX11" fmla="*/ 116697 w 275331"/>
              <a:gd name="connsiteY11" fmla="*/ 6031 h 268996"/>
              <a:gd name="connsiteX12" fmla="*/ 196553 w 275331"/>
              <a:gd name="connsiteY12" fmla="*/ 132730 h 268996"/>
              <a:gd name="connsiteX13" fmla="*/ 273027 w 275331"/>
              <a:gd name="connsiteY13" fmla="*/ 258446 h 268996"/>
              <a:gd name="connsiteX14" fmla="*/ 268540 w 275331"/>
              <a:gd name="connsiteY14" fmla="*/ 265700 h 268996"/>
              <a:gd name="connsiteX15" fmla="*/ 261532 w 275331"/>
              <a:gd name="connsiteY15" fmla="*/ 265700 h 26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331" h="268996">
                <a:moveTo>
                  <a:pt x="261532" y="265700"/>
                </a:moveTo>
                <a:cubicBezTo>
                  <a:pt x="260487" y="265085"/>
                  <a:pt x="225139" y="225619"/>
                  <a:pt x="182967" y="177914"/>
                </a:cubicBezTo>
                <a:cubicBezTo>
                  <a:pt x="140857" y="130271"/>
                  <a:pt x="105632" y="90620"/>
                  <a:pt x="104709" y="89882"/>
                </a:cubicBezTo>
                <a:cubicBezTo>
                  <a:pt x="102865" y="88345"/>
                  <a:pt x="99791" y="88038"/>
                  <a:pt x="97640" y="89206"/>
                </a:cubicBezTo>
                <a:cubicBezTo>
                  <a:pt x="96902" y="89575"/>
                  <a:pt x="84546" y="100579"/>
                  <a:pt x="70222" y="113612"/>
                </a:cubicBezTo>
                <a:cubicBezTo>
                  <a:pt x="55898" y="126644"/>
                  <a:pt x="43050" y="138078"/>
                  <a:pt x="41636" y="139062"/>
                </a:cubicBezTo>
                <a:cubicBezTo>
                  <a:pt x="33645" y="144410"/>
                  <a:pt x="22764" y="145148"/>
                  <a:pt x="13727" y="140906"/>
                </a:cubicBezTo>
                <a:cubicBezTo>
                  <a:pt x="8624" y="138509"/>
                  <a:pt x="2969" y="132792"/>
                  <a:pt x="264" y="127382"/>
                </a:cubicBezTo>
                <a:cubicBezTo>
                  <a:pt x="-1765" y="123263"/>
                  <a:pt x="-2072" y="122156"/>
                  <a:pt x="-2257" y="116931"/>
                </a:cubicBezTo>
                <a:cubicBezTo>
                  <a:pt x="-2564" y="110046"/>
                  <a:pt x="-1396" y="104821"/>
                  <a:pt x="1432" y="100394"/>
                </a:cubicBezTo>
                <a:cubicBezTo>
                  <a:pt x="4813" y="95046"/>
                  <a:pt x="78951" y="4740"/>
                  <a:pt x="81472" y="2895"/>
                </a:cubicBezTo>
                <a:cubicBezTo>
                  <a:pt x="92292" y="-5096"/>
                  <a:pt x="107291" y="-3744"/>
                  <a:pt x="116697" y="6031"/>
                </a:cubicBezTo>
                <a:cubicBezTo>
                  <a:pt x="119217" y="8613"/>
                  <a:pt x="138889" y="39903"/>
                  <a:pt x="196553" y="132730"/>
                </a:cubicBezTo>
                <a:cubicBezTo>
                  <a:pt x="264790" y="242709"/>
                  <a:pt x="273027" y="256233"/>
                  <a:pt x="273027" y="258446"/>
                </a:cubicBezTo>
                <a:cubicBezTo>
                  <a:pt x="273027" y="261581"/>
                  <a:pt x="271306" y="264409"/>
                  <a:pt x="268540" y="265700"/>
                </a:cubicBezTo>
                <a:cubicBezTo>
                  <a:pt x="265773" y="267053"/>
                  <a:pt x="263991" y="266991"/>
                  <a:pt x="261532" y="265700"/>
                </a:cubicBezTo>
                <a:close/>
              </a:path>
            </a:pathLst>
          </a:custGeom>
          <a:solidFill>
            <a:schemeClr val="bg1"/>
          </a:solidFill>
          <a:ln w="61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4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176325-DC2D-44C6-836B-A1C8B7B82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" y="3048"/>
            <a:ext cx="12197425" cy="6854952"/>
          </a:xfrm>
          <a:prstGeom prst="rect">
            <a:avLst/>
          </a:prstGeom>
        </p:spPr>
      </p:pic>
      <p:pic>
        <p:nvPicPr>
          <p:cNvPr id="9" name="Digital Mind - Creative Ai">
            <a:hlinkClick r:id="" action="ppaction://media"/>
            <a:extLst>
              <a:ext uri="{FF2B5EF4-FFF2-40B4-BE49-F238E27FC236}">
                <a16:creationId xmlns:a16="http://schemas.microsoft.com/office/drawing/2014/main" id="{87DBF324-07CC-4848-9762-22F0FDC87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327" y="1532836"/>
            <a:ext cx="9162956" cy="471556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5E2D01-3942-42D4-B531-EF74E0AAC49A}"/>
              </a:ext>
            </a:extLst>
          </p:cNvPr>
          <p:cNvGrpSpPr/>
          <p:nvPr/>
        </p:nvGrpSpPr>
        <p:grpSpPr>
          <a:xfrm>
            <a:off x="11429607" y="6052857"/>
            <a:ext cx="690283" cy="690283"/>
            <a:chOff x="11405794" y="6024282"/>
            <a:chExt cx="690283" cy="69028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96DDB9B-AAE1-4906-9182-2CA4E98D3EA9}"/>
                </a:ext>
              </a:extLst>
            </p:cNvPr>
            <p:cNvSpPr/>
            <p:nvPr/>
          </p:nvSpPr>
          <p:spPr>
            <a:xfrm>
              <a:off x="11405794" y="6024282"/>
              <a:ext cx="690283" cy="6902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C95B30-CD90-445E-8641-5F09966B1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3812" y="6176010"/>
              <a:ext cx="585285" cy="392485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7A637FF-0BD4-4D03-82DA-F5F22A8A69BA}"/>
              </a:ext>
            </a:extLst>
          </p:cNvPr>
          <p:cNvSpPr/>
          <p:nvPr/>
        </p:nvSpPr>
        <p:spPr>
          <a:xfrm>
            <a:off x="4089400" y="439271"/>
            <a:ext cx="3666067" cy="492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446951-790D-4A73-A2D4-77E1C5D35902}"/>
              </a:ext>
            </a:extLst>
          </p:cNvPr>
          <p:cNvSpPr txBox="1"/>
          <p:nvPr/>
        </p:nvSpPr>
        <p:spPr>
          <a:xfrm>
            <a:off x="3219451" y="289505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rgbClr val="2253C1"/>
                </a:solidFill>
                <a:latin typeface="Gilroy SemiBold" panose="00000700000000000000" pitchFamily="2" charset="0"/>
                <a:cs typeface="Helvetica World" panose="020B0800040000020004" pitchFamily="34" charset="0"/>
              </a:rPr>
              <a:t>Creative AI Demo</a:t>
            </a:r>
          </a:p>
        </p:txBody>
      </p:sp>
    </p:spTree>
    <p:extLst>
      <p:ext uri="{BB962C8B-B14F-4D97-AF65-F5344CB8AC3E}">
        <p14:creationId xmlns:p14="http://schemas.microsoft.com/office/powerpoint/2010/main" val="266139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shoi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Ashoiy</Template>
  <TotalTime>1535</TotalTime>
  <Words>683</Words>
  <Application>Microsoft Office PowerPoint</Application>
  <PresentationFormat>Widescreen</PresentationFormat>
  <Paragraphs>111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Gilroy Bold</vt:lpstr>
      <vt:lpstr>Gilroy ExtraBold</vt:lpstr>
      <vt:lpstr>Gilroy Light</vt:lpstr>
      <vt:lpstr>Gilroy SemiBold</vt:lpstr>
      <vt:lpstr>Google Sans</vt:lpstr>
      <vt:lpstr>Rubik</vt:lpstr>
      <vt:lpstr>Ashoiy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</dc:creator>
  <cp:lastModifiedBy>Nour</cp:lastModifiedBy>
  <cp:revision>50</cp:revision>
  <dcterms:created xsi:type="dcterms:W3CDTF">2024-07-05T08:59:02Z</dcterms:created>
  <dcterms:modified xsi:type="dcterms:W3CDTF">2024-07-12T12:43:57Z</dcterms:modified>
</cp:coreProperties>
</file>